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582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542B3A2-73F0-4E39-BA75-3099BD1B31DC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738EFA8-EAC6-4411-B342-1028A94BC00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B3A2-73F0-4E39-BA75-3099BD1B31DC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FA8-EAC6-4411-B342-1028A94BC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B3A2-73F0-4E39-BA75-3099BD1B31DC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FA8-EAC6-4411-B342-1028A94BC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B3A2-73F0-4E39-BA75-3099BD1B31DC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FA8-EAC6-4411-B342-1028A94BC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B3A2-73F0-4E39-BA75-3099BD1B31DC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FA8-EAC6-4411-B342-1028A94BC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B3A2-73F0-4E39-BA75-3099BD1B31DC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FA8-EAC6-4411-B342-1028A94BC0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B3A2-73F0-4E39-BA75-3099BD1B31DC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FA8-EAC6-4411-B342-1028A94BC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B3A2-73F0-4E39-BA75-3099BD1B31DC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FA8-EAC6-4411-B342-1028A94BC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B3A2-73F0-4E39-BA75-3099BD1B31DC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FA8-EAC6-4411-B342-1028A94BC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B3A2-73F0-4E39-BA75-3099BD1B31DC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FA8-EAC6-4411-B342-1028A94BC00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B3A2-73F0-4E39-BA75-3099BD1B31DC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FA8-EAC6-4411-B342-1028A94BC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542B3A2-73F0-4E39-BA75-3099BD1B31DC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738EFA8-EAC6-4411-B342-1028A94BC0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althcare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PATIENT PROTECTION AND AFFORDABLE CARE ACT</a:t>
            </a:r>
            <a:br>
              <a:rPr lang="en-US" b="1" dirty="0" smtClean="0"/>
            </a:br>
            <a:r>
              <a:rPr lang="en-US" b="1" dirty="0" smtClean="0"/>
              <a:t>(AKA HEALTH CARE REFORM)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531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Periods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Measurement period </a:t>
            </a:r>
          </a:p>
          <a:p>
            <a:pPr lvl="1"/>
            <a:r>
              <a:rPr lang="en-US" dirty="0" smtClean="0"/>
              <a:t>12 month period beginning with the 1</a:t>
            </a:r>
            <a:r>
              <a:rPr lang="en-US" baseline="30000" dirty="0" smtClean="0"/>
              <a:t>st</a:t>
            </a:r>
            <a:r>
              <a:rPr lang="en-US" dirty="0" smtClean="0"/>
              <a:t> of month following first day of hire</a:t>
            </a:r>
          </a:p>
          <a:p>
            <a:pPr lvl="1"/>
            <a:r>
              <a:rPr lang="en-US" dirty="0" smtClean="0"/>
              <a:t>Standard Measurement period</a:t>
            </a:r>
          </a:p>
          <a:p>
            <a:pPr lvl="2"/>
            <a:r>
              <a:rPr lang="en-US" dirty="0" smtClean="0"/>
              <a:t>November 1 – October 31</a:t>
            </a:r>
          </a:p>
          <a:p>
            <a:pPr marL="342900" lvl="2" indent="-342900"/>
            <a:r>
              <a:rPr lang="en-US" dirty="0" smtClean="0"/>
              <a:t>Administrative Period (2 months after the end of each measurement period)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3481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Hours Worked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completed for each employee for each measurement period</a:t>
            </a:r>
          </a:p>
          <a:p>
            <a:r>
              <a:rPr lang="en-US" dirty="0" smtClean="0"/>
              <a:t>If employee averages 30 hours or more </a:t>
            </a:r>
            <a:r>
              <a:rPr lang="en-US" smtClean="0"/>
              <a:t>per week then </a:t>
            </a:r>
            <a:r>
              <a:rPr lang="en-US" dirty="0" smtClean="0"/>
              <a:t>must offer health insurance for the following 12 months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09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Further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More information about Health Care Reform: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www.healthcare.gov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11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IT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4525963"/>
          </a:xfrm>
        </p:spPr>
        <p:txBody>
          <a:bodyPr/>
          <a:lstStyle/>
          <a:p>
            <a:r>
              <a:rPr lang="en-US" dirty="0" smtClean="0"/>
              <a:t>Law enacted in March 2010</a:t>
            </a:r>
          </a:p>
          <a:p>
            <a:r>
              <a:rPr lang="en-US" dirty="0" smtClean="0"/>
              <a:t>Purpose:  ensure that almost everyone living in the United States has comprehensive medical coverage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60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Coverage for adult children to age 26</a:t>
            </a:r>
          </a:p>
          <a:p>
            <a:r>
              <a:rPr lang="en-US" sz="2400" dirty="0" smtClean="0"/>
              <a:t>Prohibition on lifetime dollar limits on essential benefits</a:t>
            </a:r>
          </a:p>
          <a:p>
            <a:r>
              <a:rPr lang="en-US" sz="2400" dirty="0" smtClean="0"/>
              <a:t>Restriction on annual dollar limits on essential benefits</a:t>
            </a:r>
          </a:p>
          <a:p>
            <a:r>
              <a:rPr lang="en-US" sz="2400" dirty="0" smtClean="0"/>
              <a:t>No pre-existing condition exclusions on children under 19</a:t>
            </a:r>
          </a:p>
          <a:p>
            <a:r>
              <a:rPr lang="en-US" sz="2400" dirty="0" smtClean="0"/>
              <a:t>No cost sharing on certain preventive care </a:t>
            </a:r>
          </a:p>
          <a:p>
            <a:r>
              <a:rPr lang="en-US" sz="2400" dirty="0" smtClean="0"/>
              <a:t>Contraceptive coverage required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1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Provisions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Patient-Centered Outcomes Research Fee (CER Fee)</a:t>
            </a:r>
          </a:p>
          <a:p>
            <a:r>
              <a:rPr lang="en-US" sz="2400" dirty="0" smtClean="0"/>
              <a:t>MLR rebates </a:t>
            </a:r>
          </a:p>
          <a:p>
            <a:r>
              <a:rPr lang="en-US" sz="2400" dirty="0" smtClean="0"/>
              <a:t>Summary of Benefits and Coverage Must be provided to all New Hires and current employees (and in a specific format)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58692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EMPLOYERS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If provide health insurance to employees:</a:t>
            </a:r>
          </a:p>
          <a:p>
            <a:pPr lvl="1"/>
            <a:r>
              <a:rPr lang="en-US" sz="2000" dirty="0" smtClean="0"/>
              <a:t>Must provide to full time employees (defined as working 30 or more hours a week)</a:t>
            </a:r>
          </a:p>
          <a:p>
            <a:pPr lvl="1"/>
            <a:r>
              <a:rPr lang="en-US" sz="2000" dirty="0" smtClean="0"/>
              <a:t>Must be affordable</a:t>
            </a:r>
          </a:p>
          <a:p>
            <a:pPr lvl="2"/>
            <a:r>
              <a:rPr lang="en-US" sz="1600" dirty="0" smtClean="0"/>
              <a:t>3 safe harbors  (W-2 wages, Rate of Pay  or Federal Poverty level)</a:t>
            </a:r>
          </a:p>
          <a:p>
            <a:pPr lvl="1"/>
            <a:r>
              <a:rPr lang="en-US" sz="2000" dirty="0" smtClean="0"/>
              <a:t>Must provide minimum essential coverage</a:t>
            </a:r>
          </a:p>
          <a:p>
            <a:pPr lvl="2"/>
            <a:r>
              <a:rPr lang="en-US" sz="1600" dirty="0" smtClean="0"/>
              <a:t>Plan’s share of total allowed costs of benefits provided under the plan must be at least 60% of such costs (a measure of benefits, not premium amounts)</a:t>
            </a:r>
          </a:p>
          <a:p>
            <a:pPr lvl="2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8458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EMPLOYEES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Individual Mandate (all individuals must have health insurance coverage as of January 1, 2014)</a:t>
            </a:r>
          </a:p>
          <a:p>
            <a:r>
              <a:rPr lang="en-US" sz="2400" dirty="0" smtClean="0"/>
              <a:t>Health insurance coverage can be obtained through:</a:t>
            </a:r>
          </a:p>
          <a:p>
            <a:pPr lvl="1"/>
            <a:r>
              <a:rPr lang="en-US" sz="2000" dirty="0" smtClean="0"/>
              <a:t>Employer</a:t>
            </a:r>
          </a:p>
          <a:p>
            <a:pPr lvl="1"/>
            <a:r>
              <a:rPr lang="en-US" sz="2000" dirty="0" smtClean="0"/>
              <a:t>Federal or State Exchanges</a:t>
            </a:r>
          </a:p>
          <a:p>
            <a:pPr lvl="2"/>
            <a:r>
              <a:rPr lang="en-US" sz="1600" dirty="0" smtClean="0"/>
              <a:t>Kansas – no state exchange, defer to Federal </a:t>
            </a:r>
          </a:p>
          <a:p>
            <a:pPr lvl="3"/>
            <a:r>
              <a:rPr lang="en-US" sz="1200" dirty="0" smtClean="0"/>
              <a:t>Approved providers are Coventry and Blue Cross/Blue Shield</a:t>
            </a:r>
          </a:p>
          <a:p>
            <a:pPr lvl="1"/>
            <a:r>
              <a:rPr lang="en-US" sz="2000" dirty="0" smtClean="0"/>
              <a:t>Private insurance company</a:t>
            </a:r>
          </a:p>
        </p:txBody>
      </p:sp>
    </p:spTree>
    <p:extLst>
      <p:ext uri="{BB962C8B-B14F-4D97-AF65-F5344CB8AC3E}">
        <p14:creationId xmlns:p14="http://schemas.microsoft.com/office/powerpoint/2010/main" val="176132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Penalties for Non-Compliance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Employer</a:t>
            </a:r>
          </a:p>
          <a:p>
            <a:pPr lvl="1"/>
            <a:r>
              <a:rPr lang="en-US" sz="2000" dirty="0" smtClean="0"/>
              <a:t>If coverage is not affordable or doesn’t meet Minimum value</a:t>
            </a:r>
          </a:p>
          <a:p>
            <a:pPr lvl="2"/>
            <a:r>
              <a:rPr lang="en-US" sz="2000" dirty="0" smtClean="0"/>
              <a:t>Lesser of $3000 per full time employee receiving the tax credit or $2000 per full time employee (minus first 30)</a:t>
            </a:r>
          </a:p>
          <a:p>
            <a:pPr marL="346075" lvl="2" indent="-346075"/>
            <a:r>
              <a:rPr lang="en-US" sz="3200" dirty="0" smtClean="0"/>
              <a:t>Employee</a:t>
            </a:r>
          </a:p>
          <a:p>
            <a:pPr marL="803275" lvl="3" indent="-346075"/>
            <a:r>
              <a:rPr lang="en-US" dirty="0" smtClean="0"/>
              <a:t>2014:  $95/person up to $285 per family or 1.0% of adjusted gross income </a:t>
            </a:r>
          </a:p>
          <a:p>
            <a:pPr marL="803275" lvl="3" indent="-346075"/>
            <a:r>
              <a:rPr lang="en-US" dirty="0" smtClean="0"/>
              <a:t>2015:  $325/person up to $975 per family or 2.0% of adjusted gross income</a:t>
            </a:r>
          </a:p>
          <a:p>
            <a:pPr marL="803275" lvl="3" indent="-346075"/>
            <a:r>
              <a:rPr lang="en-US" dirty="0" smtClean="0"/>
              <a:t>2016:  $$695/person up to $2085 per family (indexed) or 2.5% of adjusted gross income</a:t>
            </a:r>
          </a:p>
          <a:p>
            <a:pPr marL="803275" lvl="3" indent="-346075"/>
            <a:r>
              <a:rPr lang="en-US" dirty="0" smtClean="0"/>
              <a:t>Full responsibility for all medical costs incurred</a:t>
            </a:r>
          </a:p>
          <a:p>
            <a:pPr marL="457200" lvl="3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12802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Cadillac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2018: Tax levied if premium levels exceed $10,200 for single and $27,500 for employee+1/family</a:t>
            </a:r>
          </a:p>
          <a:p>
            <a:r>
              <a:rPr lang="en-US" dirty="0" smtClean="0"/>
              <a:t>40% tax will </a:t>
            </a:r>
            <a:r>
              <a:rPr lang="en-US" smtClean="0"/>
              <a:t>be levied</a:t>
            </a:r>
            <a:endParaRPr lang="en-US" dirty="0" smtClean="0"/>
          </a:p>
          <a:p>
            <a:r>
              <a:rPr lang="en-US" dirty="0" smtClean="0"/>
              <a:t>Tax paid by insurance provider but probable impact on premiums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903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BCC Action Steps Taken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Identified 28 hours/week for part time employees</a:t>
            </a:r>
          </a:p>
          <a:p>
            <a:r>
              <a:rPr lang="en-US" dirty="0" smtClean="0"/>
              <a:t>Identified maximum loads for adjunct faculty</a:t>
            </a:r>
          </a:p>
          <a:p>
            <a:r>
              <a:rPr lang="en-US" dirty="0" smtClean="0"/>
              <a:t>Established Measurement periods for compliance purposes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075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74</TotalTime>
  <Words>482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PATIENT PROTECTION AND AFFORDABLE CARE ACT (AKA HEALTH CARE REFORM) </vt:lpstr>
      <vt:lpstr>WHAT IS IT </vt:lpstr>
      <vt:lpstr>PROVISIONS</vt:lpstr>
      <vt:lpstr>Provisions (cont’d)</vt:lpstr>
      <vt:lpstr>FOR EMPLOYERS </vt:lpstr>
      <vt:lpstr>FOR EMPLOYEES </vt:lpstr>
      <vt:lpstr>Penalties for Non-Compliance</vt:lpstr>
      <vt:lpstr>Cadillac Tax</vt:lpstr>
      <vt:lpstr>BCC Action Steps Taken</vt:lpstr>
      <vt:lpstr>Measurement Periods</vt:lpstr>
      <vt:lpstr>Analysis of Hours Worked </vt:lpstr>
      <vt:lpstr>For 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PROTECTION AND AFFORDABLE CARE ACT (AKA HEALTH CARE REFORM)</dc:title>
  <dc:creator>Vicki  Long</dc:creator>
  <cp:lastModifiedBy>Hayley J. Powers</cp:lastModifiedBy>
  <cp:revision>9</cp:revision>
  <dcterms:created xsi:type="dcterms:W3CDTF">2013-10-11T12:08:25Z</dcterms:created>
  <dcterms:modified xsi:type="dcterms:W3CDTF">2014-10-15T20:17:14Z</dcterms:modified>
</cp:coreProperties>
</file>