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6" r:id="rId4"/>
  </p:sldMasterIdLst>
  <p:notesMasterIdLst>
    <p:notesMasterId r:id="rId20"/>
  </p:notesMasterIdLst>
  <p:sldIdLst>
    <p:sldId id="257" r:id="rId5"/>
    <p:sldId id="258" r:id="rId6"/>
    <p:sldId id="276" r:id="rId7"/>
    <p:sldId id="259" r:id="rId8"/>
    <p:sldId id="263" r:id="rId9"/>
    <p:sldId id="272" r:id="rId10"/>
    <p:sldId id="273" r:id="rId11"/>
    <p:sldId id="275" r:id="rId12"/>
    <p:sldId id="260" r:id="rId13"/>
    <p:sldId id="274" r:id="rId14"/>
    <p:sldId id="267" r:id="rId15"/>
    <p:sldId id="268" r:id="rId16"/>
    <p:sldId id="270" r:id="rId17"/>
    <p:sldId id="261" r:id="rId18"/>
    <p:sldId id="262"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0BB23"/>
    <a:srgbClr val="EE7008"/>
    <a:srgbClr val="D7D913"/>
    <a:srgbClr val="D4BB16"/>
    <a:srgbClr val="40BA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890" autoAdjust="0"/>
  </p:normalViewPr>
  <p:slideViewPr>
    <p:cSldViewPr snapToGrid="0">
      <p:cViewPr varScale="1">
        <p:scale>
          <a:sx n="63" d="100"/>
          <a:sy n="63" d="100"/>
        </p:scale>
        <p:origin x="780" y="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FC4BC2-E6ED-4845-9E4F-14A0CAD0A3C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DD2FBCF-FCC2-4AEA-B0BD-1081F05F2E37}">
      <dgm:prSet/>
      <dgm:spPr>
        <a:solidFill>
          <a:srgbClr val="EE7008"/>
        </a:solidFill>
      </dgm:spPr>
      <dgm:t>
        <a:bodyPr/>
        <a:lstStyle/>
        <a:p>
          <a:r>
            <a:rPr lang="en-US" dirty="0"/>
            <a:t>Why? Reasons for redesign</a:t>
          </a:r>
        </a:p>
      </dgm:t>
    </dgm:pt>
    <dgm:pt modelId="{8980A52C-5EDF-4921-982B-86C487586982}" type="parTrans" cxnId="{50F65E1D-09C7-43D1-B24B-5C928DD44DBE}">
      <dgm:prSet/>
      <dgm:spPr/>
      <dgm:t>
        <a:bodyPr/>
        <a:lstStyle/>
        <a:p>
          <a:endParaRPr lang="en-US"/>
        </a:p>
      </dgm:t>
    </dgm:pt>
    <dgm:pt modelId="{D36034B9-9E35-4FAD-96BC-3648B0B7B1DE}" type="sibTrans" cxnId="{50F65E1D-09C7-43D1-B24B-5C928DD44DBE}">
      <dgm:prSet/>
      <dgm:spPr/>
      <dgm:t>
        <a:bodyPr/>
        <a:lstStyle/>
        <a:p>
          <a:endParaRPr lang="en-US"/>
        </a:p>
      </dgm:t>
    </dgm:pt>
    <dgm:pt modelId="{1520E2F7-4F23-47EA-A673-DD2939F6130C}">
      <dgm:prSet/>
      <dgm:spPr>
        <a:solidFill>
          <a:srgbClr val="D7D913"/>
        </a:solidFill>
      </dgm:spPr>
      <dgm:t>
        <a:bodyPr/>
        <a:lstStyle/>
        <a:p>
          <a:r>
            <a:rPr lang="en-US" dirty="0"/>
            <a:t>How? Key steps and supports along the way</a:t>
          </a:r>
        </a:p>
      </dgm:t>
    </dgm:pt>
    <dgm:pt modelId="{264F1772-9A7C-415A-93E8-BB08E9ADB7B0}" type="parTrans" cxnId="{304906B5-D228-45D0-8D9D-20B102770811}">
      <dgm:prSet/>
      <dgm:spPr/>
      <dgm:t>
        <a:bodyPr/>
        <a:lstStyle/>
        <a:p>
          <a:endParaRPr lang="en-US"/>
        </a:p>
      </dgm:t>
    </dgm:pt>
    <dgm:pt modelId="{858DC964-4C58-492A-92F1-10E9D63203A8}" type="sibTrans" cxnId="{304906B5-D228-45D0-8D9D-20B102770811}">
      <dgm:prSet/>
      <dgm:spPr/>
      <dgm:t>
        <a:bodyPr/>
        <a:lstStyle/>
        <a:p>
          <a:endParaRPr lang="en-US"/>
        </a:p>
      </dgm:t>
    </dgm:pt>
    <dgm:pt modelId="{BB61AB55-A4D3-429D-B9CC-35BF4E7BF790}">
      <dgm:prSet/>
      <dgm:spPr/>
      <dgm:t>
        <a:bodyPr/>
        <a:lstStyle/>
        <a:p>
          <a:r>
            <a:rPr lang="en-US"/>
            <a:t>So what? Results &amp; realizations</a:t>
          </a:r>
        </a:p>
      </dgm:t>
    </dgm:pt>
    <dgm:pt modelId="{900471A4-DCC9-4427-93BD-4FFEE0D77EF2}" type="parTrans" cxnId="{8227FB32-1D21-489E-9A90-69FAD6D5CAD0}">
      <dgm:prSet/>
      <dgm:spPr/>
      <dgm:t>
        <a:bodyPr/>
        <a:lstStyle/>
        <a:p>
          <a:endParaRPr lang="en-US"/>
        </a:p>
      </dgm:t>
    </dgm:pt>
    <dgm:pt modelId="{B82FD34B-0366-4D23-987E-FB529FEB3F81}" type="sibTrans" cxnId="{8227FB32-1D21-489E-9A90-69FAD6D5CAD0}">
      <dgm:prSet/>
      <dgm:spPr/>
      <dgm:t>
        <a:bodyPr/>
        <a:lstStyle/>
        <a:p>
          <a:endParaRPr lang="en-US"/>
        </a:p>
      </dgm:t>
    </dgm:pt>
    <dgm:pt modelId="{8D0E9A57-F6A0-4AB6-A457-747D040B31B6}" type="pres">
      <dgm:prSet presAssocID="{F4FC4BC2-E6ED-4845-9E4F-14A0CAD0A3CF}" presName="linear" presStyleCnt="0">
        <dgm:presLayoutVars>
          <dgm:animLvl val="lvl"/>
          <dgm:resizeHandles val="exact"/>
        </dgm:presLayoutVars>
      </dgm:prSet>
      <dgm:spPr/>
    </dgm:pt>
    <dgm:pt modelId="{AE5811D2-0755-4898-A4AC-C8BCCBA04D8B}" type="pres">
      <dgm:prSet presAssocID="{9DD2FBCF-FCC2-4AEA-B0BD-1081F05F2E37}" presName="parentText" presStyleLbl="node1" presStyleIdx="0" presStyleCnt="3">
        <dgm:presLayoutVars>
          <dgm:chMax val="0"/>
          <dgm:bulletEnabled val="1"/>
        </dgm:presLayoutVars>
      </dgm:prSet>
      <dgm:spPr/>
    </dgm:pt>
    <dgm:pt modelId="{C5636F22-62C4-4EF7-8E0A-5413B2D5482F}" type="pres">
      <dgm:prSet presAssocID="{D36034B9-9E35-4FAD-96BC-3648B0B7B1DE}" presName="spacer" presStyleCnt="0"/>
      <dgm:spPr/>
    </dgm:pt>
    <dgm:pt modelId="{5283F85D-278E-480B-9E5D-9E01598711AD}" type="pres">
      <dgm:prSet presAssocID="{1520E2F7-4F23-47EA-A673-DD2939F6130C}" presName="parentText" presStyleLbl="node1" presStyleIdx="1" presStyleCnt="3">
        <dgm:presLayoutVars>
          <dgm:chMax val="0"/>
          <dgm:bulletEnabled val="1"/>
        </dgm:presLayoutVars>
      </dgm:prSet>
      <dgm:spPr/>
    </dgm:pt>
    <dgm:pt modelId="{D5E4E5D7-6E92-4FCA-A68F-61584FAFBF4A}" type="pres">
      <dgm:prSet presAssocID="{858DC964-4C58-492A-92F1-10E9D63203A8}" presName="spacer" presStyleCnt="0"/>
      <dgm:spPr/>
    </dgm:pt>
    <dgm:pt modelId="{3062549A-FA77-49BB-BF13-FD37BFEC4302}" type="pres">
      <dgm:prSet presAssocID="{BB61AB55-A4D3-429D-B9CC-35BF4E7BF790}" presName="parentText" presStyleLbl="node1" presStyleIdx="2" presStyleCnt="3">
        <dgm:presLayoutVars>
          <dgm:chMax val="0"/>
          <dgm:bulletEnabled val="1"/>
        </dgm:presLayoutVars>
      </dgm:prSet>
      <dgm:spPr/>
    </dgm:pt>
  </dgm:ptLst>
  <dgm:cxnLst>
    <dgm:cxn modelId="{50F65E1D-09C7-43D1-B24B-5C928DD44DBE}" srcId="{F4FC4BC2-E6ED-4845-9E4F-14A0CAD0A3CF}" destId="{9DD2FBCF-FCC2-4AEA-B0BD-1081F05F2E37}" srcOrd="0" destOrd="0" parTransId="{8980A52C-5EDF-4921-982B-86C487586982}" sibTransId="{D36034B9-9E35-4FAD-96BC-3648B0B7B1DE}"/>
    <dgm:cxn modelId="{7C3C4E25-10AF-430F-8DE3-28121CE6B04E}" type="presOf" srcId="{BB61AB55-A4D3-429D-B9CC-35BF4E7BF790}" destId="{3062549A-FA77-49BB-BF13-FD37BFEC4302}" srcOrd="0" destOrd="0" presId="urn:microsoft.com/office/officeart/2005/8/layout/vList2"/>
    <dgm:cxn modelId="{8227FB32-1D21-489E-9A90-69FAD6D5CAD0}" srcId="{F4FC4BC2-E6ED-4845-9E4F-14A0CAD0A3CF}" destId="{BB61AB55-A4D3-429D-B9CC-35BF4E7BF790}" srcOrd="2" destOrd="0" parTransId="{900471A4-DCC9-4427-93BD-4FFEE0D77EF2}" sibTransId="{B82FD34B-0366-4D23-987E-FB529FEB3F81}"/>
    <dgm:cxn modelId="{D3B9BC8A-6D27-41FF-8257-4E4B3F22BECB}" type="presOf" srcId="{9DD2FBCF-FCC2-4AEA-B0BD-1081F05F2E37}" destId="{AE5811D2-0755-4898-A4AC-C8BCCBA04D8B}" srcOrd="0" destOrd="0" presId="urn:microsoft.com/office/officeart/2005/8/layout/vList2"/>
    <dgm:cxn modelId="{01681F93-3E34-4CF4-8AB2-E52007EA09D9}" type="presOf" srcId="{1520E2F7-4F23-47EA-A673-DD2939F6130C}" destId="{5283F85D-278E-480B-9E5D-9E01598711AD}" srcOrd="0" destOrd="0" presId="urn:microsoft.com/office/officeart/2005/8/layout/vList2"/>
    <dgm:cxn modelId="{304906B5-D228-45D0-8D9D-20B102770811}" srcId="{F4FC4BC2-E6ED-4845-9E4F-14A0CAD0A3CF}" destId="{1520E2F7-4F23-47EA-A673-DD2939F6130C}" srcOrd="1" destOrd="0" parTransId="{264F1772-9A7C-415A-93E8-BB08E9ADB7B0}" sibTransId="{858DC964-4C58-492A-92F1-10E9D63203A8}"/>
    <dgm:cxn modelId="{B3A345C1-8082-40A0-9B8B-DC1B3744BD77}" type="presOf" srcId="{F4FC4BC2-E6ED-4845-9E4F-14A0CAD0A3CF}" destId="{8D0E9A57-F6A0-4AB6-A457-747D040B31B6}" srcOrd="0" destOrd="0" presId="urn:microsoft.com/office/officeart/2005/8/layout/vList2"/>
    <dgm:cxn modelId="{9087E644-20BB-42EA-B640-A38F5A4A8D93}" type="presParOf" srcId="{8D0E9A57-F6A0-4AB6-A457-747D040B31B6}" destId="{AE5811D2-0755-4898-A4AC-C8BCCBA04D8B}" srcOrd="0" destOrd="0" presId="urn:microsoft.com/office/officeart/2005/8/layout/vList2"/>
    <dgm:cxn modelId="{4CB87969-7EB0-404B-9F8A-895D046D6E36}" type="presParOf" srcId="{8D0E9A57-F6A0-4AB6-A457-747D040B31B6}" destId="{C5636F22-62C4-4EF7-8E0A-5413B2D5482F}" srcOrd="1" destOrd="0" presId="urn:microsoft.com/office/officeart/2005/8/layout/vList2"/>
    <dgm:cxn modelId="{6A0288C8-02A0-49A8-AD5C-ED48A568A437}" type="presParOf" srcId="{8D0E9A57-F6A0-4AB6-A457-747D040B31B6}" destId="{5283F85D-278E-480B-9E5D-9E01598711AD}" srcOrd="2" destOrd="0" presId="urn:microsoft.com/office/officeart/2005/8/layout/vList2"/>
    <dgm:cxn modelId="{16A275E0-91F1-4791-932C-332820AEC74E}" type="presParOf" srcId="{8D0E9A57-F6A0-4AB6-A457-747D040B31B6}" destId="{D5E4E5D7-6E92-4FCA-A68F-61584FAFBF4A}" srcOrd="3" destOrd="0" presId="urn:microsoft.com/office/officeart/2005/8/layout/vList2"/>
    <dgm:cxn modelId="{80B3B9E3-BC91-40AD-BC61-BBF4BF9E4B56}" type="presParOf" srcId="{8D0E9A57-F6A0-4AB6-A457-747D040B31B6}" destId="{3062549A-FA77-49BB-BF13-FD37BFEC430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5811D2-0755-4898-A4AC-C8BCCBA04D8B}">
      <dsp:nvSpPr>
        <dsp:cNvPr id="0" name=""/>
        <dsp:cNvSpPr/>
      </dsp:nvSpPr>
      <dsp:spPr>
        <a:xfrm>
          <a:off x="0" y="44952"/>
          <a:ext cx="7728267" cy="1589006"/>
        </a:xfrm>
        <a:prstGeom prst="roundRect">
          <a:avLst/>
        </a:prstGeom>
        <a:solidFill>
          <a:srgbClr val="EE7008"/>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Why? Reasons for redesign</a:t>
          </a:r>
        </a:p>
      </dsp:txBody>
      <dsp:txXfrm>
        <a:off x="77569" y="122521"/>
        <a:ext cx="7573129" cy="1433868"/>
      </dsp:txXfrm>
    </dsp:sp>
    <dsp:sp modelId="{5283F85D-278E-480B-9E5D-9E01598711AD}">
      <dsp:nvSpPr>
        <dsp:cNvPr id="0" name=""/>
        <dsp:cNvSpPr/>
      </dsp:nvSpPr>
      <dsp:spPr>
        <a:xfrm>
          <a:off x="0" y="1749158"/>
          <a:ext cx="7728267" cy="1589006"/>
        </a:xfrm>
        <a:prstGeom prst="roundRect">
          <a:avLst/>
        </a:prstGeom>
        <a:solidFill>
          <a:srgbClr val="D7D913"/>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How? Key steps and supports along the way</a:t>
          </a:r>
        </a:p>
      </dsp:txBody>
      <dsp:txXfrm>
        <a:off x="77569" y="1826727"/>
        <a:ext cx="7573129" cy="1433868"/>
      </dsp:txXfrm>
    </dsp:sp>
    <dsp:sp modelId="{3062549A-FA77-49BB-BF13-FD37BFEC4302}">
      <dsp:nvSpPr>
        <dsp:cNvPr id="0" name=""/>
        <dsp:cNvSpPr/>
      </dsp:nvSpPr>
      <dsp:spPr>
        <a:xfrm>
          <a:off x="0" y="3453365"/>
          <a:ext cx="7728267" cy="1589006"/>
        </a:xfrm>
        <a:prstGeom prst="roundRect">
          <a:avLst/>
        </a:prstGeom>
        <a:solidFill>
          <a:schemeClr val="accent2">
            <a:hueOff val="2990677"/>
            <a:satOff val="-25025"/>
            <a:lumOff val="-4706"/>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a:t>So what? Results &amp; realizations</a:t>
          </a:r>
        </a:p>
      </dsp:txBody>
      <dsp:txXfrm>
        <a:off x="77569" y="3530934"/>
        <a:ext cx="7573129" cy="143386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63999A49-1E2A-4E9A-A765-14B48184578D}" type="datetimeFigureOut">
              <a:t>2/24/2022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8AE12E30-57D9-4440-8B48-EAA55D52AEF7}" type="slidenum">
              <a:t>‹#›</a:t>
            </a:fld>
            <a:endParaRPr lang="en-US"/>
          </a:p>
        </p:txBody>
      </p:sp>
    </p:spTree>
    <p:extLst>
      <p:ext uri="{BB962C8B-B14F-4D97-AF65-F5344CB8AC3E}">
        <p14:creationId xmlns:p14="http://schemas.microsoft.com/office/powerpoint/2010/main" val="489122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selves</a:t>
            </a:r>
          </a:p>
        </p:txBody>
      </p:sp>
      <p:sp>
        <p:nvSpPr>
          <p:cNvPr id="4" name="Slide Number Placeholder 3"/>
          <p:cNvSpPr>
            <a:spLocks noGrp="1"/>
          </p:cNvSpPr>
          <p:nvPr>
            <p:ph type="sldNum" sz="quarter" idx="5"/>
          </p:nvPr>
        </p:nvSpPr>
        <p:spPr/>
        <p:txBody>
          <a:bodyPr/>
          <a:lstStyle/>
          <a:p>
            <a:fld id="{8AE12E30-57D9-4440-8B48-EAA55D52AEF7}" type="slidenum">
              <a:rPr lang="en-US" smtClean="0"/>
              <a:t>1</a:t>
            </a:fld>
            <a:endParaRPr lang="en-US"/>
          </a:p>
        </p:txBody>
      </p:sp>
    </p:spTree>
    <p:extLst>
      <p:ext uri="{BB962C8B-B14F-4D97-AF65-F5344CB8AC3E}">
        <p14:creationId xmlns:p14="http://schemas.microsoft.com/office/powerpoint/2010/main" val="33486268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KATHY Other aspects if needed:</a:t>
            </a:r>
          </a:p>
          <a:p>
            <a:r>
              <a:rPr lang="en-US" dirty="0">
                <a:cs typeface="Calibri"/>
              </a:rPr>
              <a:t>--Configuring Banner </a:t>
            </a:r>
          </a:p>
          <a:p>
            <a:r>
              <a:rPr lang="en-US" dirty="0">
                <a:cs typeface="Calibri"/>
              </a:rPr>
              <a:t>--Online ALP, no summer ALP, currently no hybrid models, no ESOL</a:t>
            </a:r>
          </a:p>
          <a:p>
            <a:r>
              <a:rPr lang="en-US" dirty="0">
                <a:cs typeface="Calibri"/>
              </a:rPr>
              <a:t>--Faculty determination:  Masters in English, etc.     </a:t>
            </a:r>
          </a:p>
          <a:p>
            <a:r>
              <a:rPr lang="en-US" dirty="0">
                <a:cs typeface="Calibri"/>
              </a:rPr>
              <a:t>--Reading is separate program and these work well together to support/mentor students</a:t>
            </a:r>
          </a:p>
          <a:p>
            <a:endParaRPr lang="en-US" dirty="0">
              <a:cs typeface="Calibri"/>
            </a:endParaRPr>
          </a:p>
        </p:txBody>
      </p:sp>
      <p:sp>
        <p:nvSpPr>
          <p:cNvPr id="4" name="Slide Number Placeholder 3"/>
          <p:cNvSpPr>
            <a:spLocks noGrp="1"/>
          </p:cNvSpPr>
          <p:nvPr>
            <p:ph type="sldNum" sz="quarter" idx="5"/>
          </p:nvPr>
        </p:nvSpPr>
        <p:spPr/>
        <p:txBody>
          <a:bodyPr/>
          <a:lstStyle/>
          <a:p>
            <a:fld id="{8AE12E30-57D9-4440-8B48-EAA55D52AEF7}" type="slidenum">
              <a:rPr lang="en-US"/>
              <a:t>10</a:t>
            </a:fld>
            <a:endParaRPr lang="en-US"/>
          </a:p>
        </p:txBody>
      </p:sp>
    </p:spTree>
    <p:extLst>
      <p:ext uri="{BB962C8B-B14F-4D97-AF65-F5344CB8AC3E}">
        <p14:creationId xmlns:p14="http://schemas.microsoft.com/office/powerpoint/2010/main" val="3907414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SUSAN. We developed a data spreadsheet that is updated after every semester.  Dr. Noreen Templin, Professor of Economics who made AL{P part of her dissertation in Educational Leadership, pulls the student success numbers from our database.  She calculates the success rates, and I record them on the spreadsheet.  The results are shared with program faculty, the Board of Trustees, the Board of Regents, and occasionally the media.    </a:t>
            </a:r>
          </a:p>
        </p:txBody>
      </p:sp>
      <p:sp>
        <p:nvSpPr>
          <p:cNvPr id="4" name="Slide Number Placeholder 3"/>
          <p:cNvSpPr>
            <a:spLocks noGrp="1"/>
          </p:cNvSpPr>
          <p:nvPr>
            <p:ph type="sldNum" sz="quarter" idx="5"/>
          </p:nvPr>
        </p:nvSpPr>
        <p:spPr/>
        <p:txBody>
          <a:bodyPr/>
          <a:lstStyle/>
          <a:p>
            <a:fld id="{8AE12E30-57D9-4440-8B48-EAA55D52AEF7}" type="slidenum">
              <a:rPr lang="en-US"/>
              <a:t>11</a:t>
            </a:fld>
            <a:endParaRPr lang="en-US"/>
          </a:p>
        </p:txBody>
      </p:sp>
    </p:spTree>
    <p:extLst>
      <p:ext uri="{BB962C8B-B14F-4D97-AF65-F5344CB8AC3E}">
        <p14:creationId xmlns:p14="http://schemas.microsoft.com/office/powerpoint/2010/main" val="3239150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SUSAN—Two things have remained constant:  the collection of student success rates in EG 060 and EG 101 and our definition of student success, which is the number of students who make a C or better in a course divided by the total number of students in the course and yields a percentage.  Our data changed in four major ways:   (bullet points).  End by saying baseline is defined on next slide.</a:t>
            </a:r>
            <a:br>
              <a:rPr lang="en-US" dirty="0"/>
            </a:br>
            <a:r>
              <a:rPr lang="en-US" dirty="0"/>
              <a:t>G 060 and EG 101</a:t>
            </a:r>
          </a:p>
        </p:txBody>
      </p:sp>
      <p:sp>
        <p:nvSpPr>
          <p:cNvPr id="4" name="Slide Number Placeholder 3"/>
          <p:cNvSpPr>
            <a:spLocks noGrp="1"/>
          </p:cNvSpPr>
          <p:nvPr>
            <p:ph type="sldNum" sz="quarter" idx="5"/>
          </p:nvPr>
        </p:nvSpPr>
        <p:spPr/>
        <p:txBody>
          <a:bodyPr/>
          <a:lstStyle/>
          <a:p>
            <a:fld id="{8AE12E30-57D9-4440-8B48-EAA55D52AEF7}" type="slidenum">
              <a:rPr lang="en-US" smtClean="0"/>
              <a:t>12</a:t>
            </a:fld>
            <a:endParaRPr lang="en-US"/>
          </a:p>
        </p:txBody>
      </p:sp>
    </p:spTree>
    <p:extLst>
      <p:ext uri="{BB962C8B-B14F-4D97-AF65-F5344CB8AC3E}">
        <p14:creationId xmlns:p14="http://schemas.microsoft.com/office/powerpoint/2010/main" val="3714533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SUSAN—To be more specific, our ALP data compares (review slide):</a:t>
            </a:r>
          </a:p>
        </p:txBody>
      </p:sp>
      <p:sp>
        <p:nvSpPr>
          <p:cNvPr id="4" name="Slide Number Placeholder 3"/>
          <p:cNvSpPr>
            <a:spLocks noGrp="1"/>
          </p:cNvSpPr>
          <p:nvPr>
            <p:ph type="sldNum" sz="quarter" idx="5"/>
          </p:nvPr>
        </p:nvSpPr>
        <p:spPr/>
        <p:txBody>
          <a:bodyPr/>
          <a:lstStyle/>
          <a:p>
            <a:fld id="{8AE12E30-57D9-4440-8B48-EAA55D52AEF7}" type="slidenum">
              <a:rPr lang="en-US" smtClean="0"/>
              <a:t>13</a:t>
            </a:fld>
            <a:endParaRPr lang="en-US"/>
          </a:p>
        </p:txBody>
      </p:sp>
    </p:spTree>
    <p:extLst>
      <p:ext uri="{BB962C8B-B14F-4D97-AF65-F5344CB8AC3E}">
        <p14:creationId xmlns:p14="http://schemas.microsoft.com/office/powerpoint/2010/main" val="7056405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KATHY</a:t>
            </a:r>
          </a:p>
        </p:txBody>
      </p:sp>
      <p:sp>
        <p:nvSpPr>
          <p:cNvPr id="4" name="Slide Number Placeholder 3"/>
          <p:cNvSpPr>
            <a:spLocks noGrp="1"/>
          </p:cNvSpPr>
          <p:nvPr>
            <p:ph type="sldNum" sz="quarter" idx="5"/>
          </p:nvPr>
        </p:nvSpPr>
        <p:spPr/>
        <p:txBody>
          <a:bodyPr/>
          <a:lstStyle/>
          <a:p>
            <a:fld id="{8AE12E30-57D9-4440-8B48-EAA55D52AEF7}" type="slidenum">
              <a:rPr lang="en-US" smtClean="0"/>
              <a:t>14</a:t>
            </a:fld>
            <a:endParaRPr lang="en-US"/>
          </a:p>
        </p:txBody>
      </p:sp>
    </p:spTree>
    <p:extLst>
      <p:ext uri="{BB962C8B-B14F-4D97-AF65-F5344CB8AC3E}">
        <p14:creationId xmlns:p14="http://schemas.microsoft.com/office/powerpoint/2010/main" val="2241775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SUSAN—Collaboration makes it happen in </a:t>
            </a:r>
            <a:r>
              <a:rPr lang="en-US"/>
              <a:t>higher education!</a:t>
            </a:r>
            <a:endParaRPr lang="en-US" dirty="0"/>
          </a:p>
        </p:txBody>
      </p:sp>
      <p:sp>
        <p:nvSpPr>
          <p:cNvPr id="4" name="Slide Number Placeholder 3"/>
          <p:cNvSpPr>
            <a:spLocks noGrp="1"/>
          </p:cNvSpPr>
          <p:nvPr>
            <p:ph type="sldNum" sz="quarter" idx="5"/>
          </p:nvPr>
        </p:nvSpPr>
        <p:spPr/>
        <p:txBody>
          <a:bodyPr/>
          <a:lstStyle/>
          <a:p>
            <a:fld id="{8AE12E30-57D9-4440-8B48-EAA55D52AEF7}" type="slidenum">
              <a:rPr lang="en-US" smtClean="0"/>
              <a:t>15</a:t>
            </a:fld>
            <a:endParaRPr lang="en-US"/>
          </a:p>
        </p:txBody>
      </p:sp>
    </p:spTree>
    <p:extLst>
      <p:ext uri="{BB962C8B-B14F-4D97-AF65-F5344CB8AC3E}">
        <p14:creationId xmlns:p14="http://schemas.microsoft.com/office/powerpoint/2010/main" val="767458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SUSAN—We are here to answer three key questions:  Why?  How? And So what?  That’s a tall order, but we’ll try to answer them.  Please don’t hesitate to ask questions.</a:t>
            </a:r>
          </a:p>
        </p:txBody>
      </p:sp>
      <p:sp>
        <p:nvSpPr>
          <p:cNvPr id="4" name="Slide Number Placeholder 3"/>
          <p:cNvSpPr>
            <a:spLocks noGrp="1"/>
          </p:cNvSpPr>
          <p:nvPr>
            <p:ph type="sldNum" sz="quarter" idx="5"/>
          </p:nvPr>
        </p:nvSpPr>
        <p:spPr/>
        <p:txBody>
          <a:bodyPr/>
          <a:lstStyle/>
          <a:p>
            <a:fld id="{8AE12E30-57D9-4440-8B48-EAA55D52AEF7}" type="slidenum">
              <a:rPr lang="en-US" smtClean="0"/>
              <a:t>2</a:t>
            </a:fld>
            <a:endParaRPr lang="en-US"/>
          </a:p>
        </p:txBody>
      </p:sp>
    </p:spTree>
    <p:extLst>
      <p:ext uri="{BB962C8B-B14F-4D97-AF65-F5344CB8AC3E}">
        <p14:creationId xmlns:p14="http://schemas.microsoft.com/office/powerpoint/2010/main" val="2712021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First of all, some background about our Accelerated Learning Program (ALP).   In 2008/2009, Kathy heard Peter Adams from Community College of Baltimore County speak at NADE conference about his corequisite program, ALP, which we eventually modeled our program after.    I was part of a Title III project team and through that became aware of the poor retention rates of our dev. ed. English students.   This was the time of Complete College America’s “Bridge to Nowhere” and much scrutiny of dev. ed.  The English dept. designated a Dev. Ed. Lead position as a result of the Title III project focus, and I was hired for it.  I shared Peter Adams’ research with Susan and we agreed that our dept should begin a pilot.  We attended the ALP (CADE) conference, Peter Adams consulted at Butler for us, and we continued to research and work on shaping our program for the first pilots.    Becoming an AVID institution intersected with ALP’s creation and that faculty development added to its richness and rigor.</a:t>
            </a:r>
          </a:p>
          <a:p>
            <a:endParaRPr lang="en-US" dirty="0"/>
          </a:p>
        </p:txBody>
      </p:sp>
      <p:sp>
        <p:nvSpPr>
          <p:cNvPr id="4" name="Slide Number Placeholder 3"/>
          <p:cNvSpPr>
            <a:spLocks noGrp="1"/>
          </p:cNvSpPr>
          <p:nvPr>
            <p:ph type="sldNum" sz="quarter" idx="5"/>
          </p:nvPr>
        </p:nvSpPr>
        <p:spPr/>
        <p:txBody>
          <a:bodyPr/>
          <a:lstStyle/>
          <a:p>
            <a:fld id="{8AE12E30-57D9-4440-8B48-EAA55D52AEF7}" type="slidenum">
              <a:rPr lang="en-US" smtClean="0"/>
              <a:t>3</a:t>
            </a:fld>
            <a:endParaRPr lang="en-US"/>
          </a:p>
        </p:txBody>
      </p:sp>
    </p:spTree>
    <p:extLst>
      <p:ext uri="{BB962C8B-B14F-4D97-AF65-F5344CB8AC3E}">
        <p14:creationId xmlns:p14="http://schemas.microsoft.com/office/powerpoint/2010/main" val="2603636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t>
            </a:r>
          </a:p>
        </p:txBody>
      </p:sp>
      <p:sp>
        <p:nvSpPr>
          <p:cNvPr id="4" name="Slide Number Placeholder 3"/>
          <p:cNvSpPr>
            <a:spLocks noGrp="1"/>
          </p:cNvSpPr>
          <p:nvPr>
            <p:ph type="sldNum" sz="quarter" idx="5"/>
          </p:nvPr>
        </p:nvSpPr>
        <p:spPr/>
        <p:txBody>
          <a:bodyPr/>
          <a:lstStyle/>
          <a:p>
            <a:fld id="{8AE12E30-57D9-4440-8B48-EAA55D52AEF7}" type="slidenum">
              <a:t>4</a:t>
            </a:fld>
            <a:endParaRPr lang="en-US"/>
          </a:p>
        </p:txBody>
      </p:sp>
    </p:spTree>
    <p:extLst>
      <p:ext uri="{BB962C8B-B14F-4D97-AF65-F5344CB8AC3E}">
        <p14:creationId xmlns:p14="http://schemas.microsoft.com/office/powerpoint/2010/main" val="1013009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KATHY  --052 = Sentence to Paragraph; 060  = Fund of English ("paragraph" mostly)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Leakage rates between 052 to 101 were abysmal (Title III data revealed.)  EG 060 pass and retention rates very poor also.</a:t>
            </a:r>
          </a:p>
          <a:p>
            <a:endParaRPr lang="en-US" dirty="0">
              <a:cs typeface="Calibri"/>
            </a:endParaRPr>
          </a:p>
          <a:p>
            <a:endParaRPr lang="en-US" dirty="0">
              <a:cs typeface="Calibri"/>
            </a:endParaRPr>
          </a:p>
          <a:p>
            <a:r>
              <a:rPr lang="en-US" dirty="0">
                <a:cs typeface="Calibri"/>
              </a:rPr>
              <a:t>--Students placed by COMPASS, then Accuplacer only, so many students were likely </a:t>
            </a:r>
            <a:r>
              <a:rPr lang="en-US" dirty="0" err="1">
                <a:cs typeface="Calibri"/>
              </a:rPr>
              <a:t>underplaced</a:t>
            </a:r>
            <a:r>
              <a:rPr lang="en-US" dirty="0">
                <a:cs typeface="Calibri"/>
              </a:rPr>
              <a:t> for years.</a:t>
            </a:r>
          </a:p>
          <a:p>
            <a:endParaRPr lang="en-US" dirty="0">
              <a:cs typeface="Calibri"/>
            </a:endParaRPr>
          </a:p>
          <a:p>
            <a:r>
              <a:rPr lang="en-US" dirty="0">
                <a:cs typeface="Calibri"/>
              </a:rPr>
              <a:t>--</a:t>
            </a:r>
          </a:p>
        </p:txBody>
      </p:sp>
      <p:sp>
        <p:nvSpPr>
          <p:cNvPr id="4" name="Slide Number Placeholder 3"/>
          <p:cNvSpPr>
            <a:spLocks noGrp="1"/>
          </p:cNvSpPr>
          <p:nvPr>
            <p:ph type="sldNum" sz="quarter" idx="5"/>
          </p:nvPr>
        </p:nvSpPr>
        <p:spPr/>
        <p:txBody>
          <a:bodyPr/>
          <a:lstStyle/>
          <a:p>
            <a:fld id="{8AE12E30-57D9-4440-8B48-EAA55D52AEF7}" type="slidenum">
              <a:t>5</a:t>
            </a:fld>
            <a:endParaRPr lang="en-US"/>
          </a:p>
        </p:txBody>
      </p:sp>
    </p:spTree>
    <p:extLst>
      <p:ext uri="{BB962C8B-B14F-4D97-AF65-F5344CB8AC3E}">
        <p14:creationId xmlns:p14="http://schemas.microsoft.com/office/powerpoint/2010/main" val="3654371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SUSAN—In 9 years time, our program has expanded and contracted.  </a:t>
            </a:r>
            <a:r>
              <a:rPr lang="en-US" dirty="0" err="1"/>
              <a:t>Covid</a:t>
            </a:r>
            <a:r>
              <a:rPr lang="en-US" dirty="0"/>
              <a:t> and Multiple measures have affected its size, but it still produces success for students.</a:t>
            </a:r>
          </a:p>
        </p:txBody>
      </p:sp>
      <p:sp>
        <p:nvSpPr>
          <p:cNvPr id="4" name="Slide Number Placeholder 3"/>
          <p:cNvSpPr>
            <a:spLocks noGrp="1"/>
          </p:cNvSpPr>
          <p:nvPr>
            <p:ph type="sldNum" sz="quarter" idx="5"/>
          </p:nvPr>
        </p:nvSpPr>
        <p:spPr/>
        <p:txBody>
          <a:bodyPr/>
          <a:lstStyle/>
          <a:p>
            <a:fld id="{8AE12E30-57D9-4440-8B48-EAA55D52AEF7}" type="slidenum">
              <a:rPr lang="en-US" smtClean="0"/>
              <a:t>6</a:t>
            </a:fld>
            <a:endParaRPr lang="en-US"/>
          </a:p>
        </p:txBody>
      </p:sp>
    </p:spTree>
    <p:extLst>
      <p:ext uri="{BB962C8B-B14F-4D97-AF65-F5344CB8AC3E}">
        <p14:creationId xmlns:p14="http://schemas.microsoft.com/office/powerpoint/2010/main" val="2945134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SKIP THIS SLIDE</a:t>
            </a:r>
          </a:p>
        </p:txBody>
      </p:sp>
      <p:sp>
        <p:nvSpPr>
          <p:cNvPr id="4" name="Slide Number Placeholder 3"/>
          <p:cNvSpPr>
            <a:spLocks noGrp="1"/>
          </p:cNvSpPr>
          <p:nvPr>
            <p:ph type="sldNum" sz="quarter" idx="5"/>
          </p:nvPr>
        </p:nvSpPr>
        <p:spPr/>
        <p:txBody>
          <a:bodyPr/>
          <a:lstStyle/>
          <a:p>
            <a:fld id="{8AE12E30-57D9-4440-8B48-EAA55D52AEF7}" type="slidenum">
              <a:rPr lang="en-US" smtClean="0"/>
              <a:t>7</a:t>
            </a:fld>
            <a:endParaRPr lang="en-US"/>
          </a:p>
        </p:txBody>
      </p:sp>
    </p:spTree>
    <p:extLst>
      <p:ext uri="{BB962C8B-B14F-4D97-AF65-F5344CB8AC3E}">
        <p14:creationId xmlns:p14="http://schemas.microsoft.com/office/powerpoint/2010/main" val="960479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SUSAN—work through list.</a:t>
            </a:r>
          </a:p>
        </p:txBody>
      </p:sp>
      <p:sp>
        <p:nvSpPr>
          <p:cNvPr id="4" name="Slide Number Placeholder 3"/>
          <p:cNvSpPr>
            <a:spLocks noGrp="1"/>
          </p:cNvSpPr>
          <p:nvPr>
            <p:ph type="sldNum" sz="quarter" idx="5"/>
          </p:nvPr>
        </p:nvSpPr>
        <p:spPr/>
        <p:txBody>
          <a:bodyPr/>
          <a:lstStyle/>
          <a:p>
            <a:fld id="{8AE12E30-57D9-4440-8B48-EAA55D52AEF7}" type="slidenum">
              <a:rPr lang="en-US" smtClean="0"/>
              <a:t>8</a:t>
            </a:fld>
            <a:endParaRPr lang="en-US"/>
          </a:p>
        </p:txBody>
      </p:sp>
    </p:spTree>
    <p:extLst>
      <p:ext uri="{BB962C8B-B14F-4D97-AF65-F5344CB8AC3E}">
        <p14:creationId xmlns:p14="http://schemas.microsoft.com/office/powerpoint/2010/main" val="4002896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SKIP THIS  SLIDE</a:t>
            </a:r>
          </a:p>
          <a:p>
            <a:r>
              <a:rPr lang="en-US" dirty="0">
                <a:cs typeface="Calibri"/>
              </a:rPr>
              <a:t>Other aspects if needed:</a:t>
            </a:r>
          </a:p>
          <a:p>
            <a:r>
              <a:rPr lang="en-US" dirty="0">
                <a:cs typeface="Calibri"/>
              </a:rPr>
              <a:t>--Configuring Banner </a:t>
            </a:r>
          </a:p>
          <a:p>
            <a:r>
              <a:rPr lang="en-US" dirty="0">
                <a:cs typeface="Calibri"/>
              </a:rPr>
              <a:t>--Online ALP, no summer ALP, currently no hybrid models, no ESOL</a:t>
            </a:r>
          </a:p>
          <a:p>
            <a:r>
              <a:rPr lang="en-US" dirty="0">
                <a:cs typeface="Calibri"/>
              </a:rPr>
              <a:t>--Faculty determination:  Masters in English, etc.     </a:t>
            </a:r>
          </a:p>
          <a:p>
            <a:r>
              <a:rPr lang="en-US" dirty="0">
                <a:cs typeface="Calibri"/>
              </a:rPr>
              <a:t>--Reading is separate program and these work well together to support/mentor students</a:t>
            </a:r>
          </a:p>
          <a:p>
            <a:endParaRPr lang="en-US" dirty="0">
              <a:cs typeface="Calibri"/>
            </a:endParaRPr>
          </a:p>
        </p:txBody>
      </p:sp>
      <p:sp>
        <p:nvSpPr>
          <p:cNvPr id="4" name="Slide Number Placeholder 3"/>
          <p:cNvSpPr>
            <a:spLocks noGrp="1"/>
          </p:cNvSpPr>
          <p:nvPr>
            <p:ph type="sldNum" sz="quarter" idx="5"/>
          </p:nvPr>
        </p:nvSpPr>
        <p:spPr/>
        <p:txBody>
          <a:bodyPr/>
          <a:lstStyle/>
          <a:p>
            <a:fld id="{8AE12E30-57D9-4440-8B48-EAA55D52AEF7}" type="slidenum">
              <a:rPr lang="en-US"/>
              <a:t>9</a:t>
            </a:fld>
            <a:endParaRPr lang="en-US"/>
          </a:p>
        </p:txBody>
      </p:sp>
    </p:spTree>
    <p:extLst>
      <p:ext uri="{BB962C8B-B14F-4D97-AF65-F5344CB8AC3E}">
        <p14:creationId xmlns:p14="http://schemas.microsoft.com/office/powerpoint/2010/main" val="477615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1889873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814543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63770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674421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745700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2/24/2022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142397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2/24/2022</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378106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2/24/2022</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4060766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029920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2/24/2022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22985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2/24/2022</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751133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2/24/2022</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393069192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8.png"/><Relationship Id="rId7"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9.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0.svg"/></Relationships>
</file>

<file path=ppt/slides/_rels/slide15.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image" Target="../media/image8.png"/><Relationship Id="rId7"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11.png"/><Relationship Id="rId10" Type="http://schemas.openxmlformats.org/officeDocument/2006/relationships/image" Target="../media/image6.svg"/><Relationship Id="rId4" Type="http://schemas.openxmlformats.org/officeDocument/2006/relationships/image" Target="../media/image9.sv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9.svg"/></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0FAF167-8D38-4713-A9DE-D248192EBDA0}"/>
              </a:ext>
            </a:extLst>
          </p:cNvPr>
          <p:cNvSpPr>
            <a:spLocks noGrp="1"/>
          </p:cNvSpPr>
          <p:nvPr>
            <p:ph type="ctrTitle"/>
          </p:nvPr>
        </p:nvSpPr>
        <p:spPr>
          <a:xfrm>
            <a:off x="1069849" y="1298448"/>
            <a:ext cx="7056444" cy="3255264"/>
          </a:xfrm>
        </p:spPr>
        <p:txBody>
          <a:bodyPr>
            <a:normAutofit/>
          </a:bodyPr>
          <a:lstStyle/>
          <a:p>
            <a:pPr algn="r">
              <a:spcBef>
                <a:spcPts val="1200"/>
              </a:spcBef>
            </a:pPr>
            <a:r>
              <a:rPr lang="en-US" dirty="0">
                <a:solidFill>
                  <a:schemeClr val="accent1"/>
                </a:solidFill>
                <a:ea typeface="+mj-lt"/>
                <a:cs typeface="+mj-lt"/>
              </a:rPr>
              <a:t>Planting &amp; Growing an English Corequisite Program</a:t>
            </a:r>
          </a:p>
          <a:p>
            <a:pPr algn="r">
              <a:spcBef>
                <a:spcPts val="1200"/>
              </a:spcBef>
            </a:pPr>
            <a:endParaRPr lang="en-US" dirty="0">
              <a:solidFill>
                <a:schemeClr val="accent1"/>
              </a:solidFill>
            </a:endParaRPr>
          </a:p>
        </p:txBody>
      </p:sp>
      <p:sp>
        <p:nvSpPr>
          <p:cNvPr id="3" name="Subtitle 2">
            <a:extLst>
              <a:ext uri="{FF2B5EF4-FFF2-40B4-BE49-F238E27FC236}">
                <a16:creationId xmlns:a16="http://schemas.microsoft.com/office/drawing/2014/main" id="{C0448677-8104-4F0D-B79E-F2232081DB93}"/>
              </a:ext>
            </a:extLst>
          </p:cNvPr>
          <p:cNvSpPr>
            <a:spLocks noGrp="1"/>
          </p:cNvSpPr>
          <p:nvPr>
            <p:ph type="subTitle" idx="1"/>
          </p:nvPr>
        </p:nvSpPr>
        <p:spPr>
          <a:xfrm>
            <a:off x="8528702" y="4084889"/>
            <a:ext cx="3021621" cy="1709159"/>
          </a:xfrm>
        </p:spPr>
        <p:txBody>
          <a:bodyPr>
            <a:normAutofit lnSpcReduction="10000"/>
          </a:bodyPr>
          <a:lstStyle/>
          <a:p>
            <a:pPr algn="r"/>
            <a:endParaRPr lang="en-US" sz="1800">
              <a:solidFill>
                <a:srgbClr val="FFFFFF"/>
              </a:solidFill>
            </a:endParaRPr>
          </a:p>
          <a:p>
            <a:r>
              <a:rPr lang="en-US" dirty="0">
                <a:ea typeface="+mn-lt"/>
                <a:cs typeface="+mn-lt"/>
              </a:rPr>
              <a:t>Dr. Susan Bradley &amp; Kathy </a:t>
            </a:r>
            <a:r>
              <a:rPr lang="en-US" dirty="0" err="1">
                <a:ea typeface="+mn-lt"/>
                <a:cs typeface="+mn-lt"/>
              </a:rPr>
              <a:t>McCoskey</a:t>
            </a:r>
          </a:p>
          <a:p>
            <a:r>
              <a:rPr lang="en-US" dirty="0">
                <a:ea typeface="+mn-lt"/>
                <a:cs typeface="+mn-lt"/>
              </a:rPr>
              <a:t>Butler Community College</a:t>
            </a:r>
            <a:endParaRPr lang="en-US"/>
          </a:p>
        </p:txBody>
      </p:sp>
      <p:pic>
        <p:nvPicPr>
          <p:cNvPr id="4" name="Graphic 4" descr="Fir tree with solid fill">
            <a:extLst>
              <a:ext uri="{FF2B5EF4-FFF2-40B4-BE49-F238E27FC236}">
                <a16:creationId xmlns:a16="http://schemas.microsoft.com/office/drawing/2014/main" id="{FEBCB55C-08E0-4746-BB8D-C626C798273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263319" y="2523084"/>
            <a:ext cx="914400" cy="914400"/>
          </a:xfrm>
          <a:prstGeom prst="rect">
            <a:avLst/>
          </a:prstGeom>
        </p:spPr>
      </p:pic>
      <p:pic>
        <p:nvPicPr>
          <p:cNvPr id="9" name="Graphic 4" descr="Fir tree with solid fill">
            <a:extLst>
              <a:ext uri="{FF2B5EF4-FFF2-40B4-BE49-F238E27FC236}">
                <a16:creationId xmlns:a16="http://schemas.microsoft.com/office/drawing/2014/main" id="{D26AAC6D-3407-4231-8F98-BDD4D612B5B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088350" y="2523485"/>
            <a:ext cx="914400" cy="914400"/>
          </a:xfrm>
          <a:prstGeom prst="rect">
            <a:avLst/>
          </a:prstGeom>
        </p:spPr>
      </p:pic>
      <p:pic>
        <p:nvPicPr>
          <p:cNvPr id="11" name="Graphic 4" descr="Fir tree with solid fill">
            <a:extLst>
              <a:ext uri="{FF2B5EF4-FFF2-40B4-BE49-F238E27FC236}">
                <a16:creationId xmlns:a16="http://schemas.microsoft.com/office/drawing/2014/main" id="{A4911142-4787-4A03-8FC3-7C197080CF0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944294" y="2513047"/>
            <a:ext cx="914400" cy="914400"/>
          </a:xfrm>
          <a:prstGeom prst="rect">
            <a:avLst/>
          </a:prstGeom>
        </p:spPr>
      </p:pic>
    </p:spTree>
    <p:extLst>
      <p:ext uri="{BB962C8B-B14F-4D97-AF65-F5344CB8AC3E}">
        <p14:creationId xmlns:p14="http://schemas.microsoft.com/office/powerpoint/2010/main" val="886340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A1C2F-F9C9-4743-8D8E-AAC1B86EFE55}"/>
              </a:ext>
            </a:extLst>
          </p:cNvPr>
          <p:cNvSpPr>
            <a:spLocks noGrp="1"/>
          </p:cNvSpPr>
          <p:nvPr>
            <p:ph type="title"/>
          </p:nvPr>
        </p:nvSpPr>
        <p:spPr>
          <a:xfrm>
            <a:off x="252919" y="762000"/>
            <a:ext cx="2947481" cy="5321299"/>
          </a:xfrm>
        </p:spPr>
        <p:txBody>
          <a:bodyPr>
            <a:normAutofit/>
          </a:bodyPr>
          <a:lstStyle/>
          <a:p>
            <a:r>
              <a:rPr lang="en-US" dirty="0"/>
              <a:t>Program Development Was Hard</a:t>
            </a:r>
            <a:br>
              <a:rPr lang="en-US" dirty="0"/>
            </a:br>
            <a:r>
              <a:rPr lang="en-US" dirty="0"/>
              <a:t>But Satisfying Work</a:t>
            </a:r>
          </a:p>
        </p:txBody>
      </p:sp>
      <p:grpSp>
        <p:nvGrpSpPr>
          <p:cNvPr id="29" name="Group 28">
            <a:extLst>
              <a:ext uri="{FF2B5EF4-FFF2-40B4-BE49-F238E27FC236}">
                <a16:creationId xmlns:a16="http://schemas.microsoft.com/office/drawing/2014/main" id="{C5524AE5-C99C-4A4A-B54B-FC51C8634930}"/>
              </a:ext>
            </a:extLst>
          </p:cNvPr>
          <p:cNvGrpSpPr/>
          <p:nvPr/>
        </p:nvGrpSpPr>
        <p:grpSpPr>
          <a:xfrm>
            <a:off x="3521403" y="938927"/>
            <a:ext cx="8562313" cy="5091508"/>
            <a:chOff x="3521403" y="938927"/>
            <a:chExt cx="8562313" cy="5091508"/>
          </a:xfrm>
        </p:grpSpPr>
        <p:sp>
          <p:nvSpPr>
            <p:cNvPr id="4" name="Rectangle: Rounded Corners 3">
              <a:extLst>
                <a:ext uri="{FF2B5EF4-FFF2-40B4-BE49-F238E27FC236}">
                  <a16:creationId xmlns:a16="http://schemas.microsoft.com/office/drawing/2014/main" id="{D016D4B4-5061-4EE1-B4EE-ABDDF43A60BD}"/>
                </a:ext>
              </a:extLst>
            </p:cNvPr>
            <p:cNvSpPr/>
            <p:nvPr/>
          </p:nvSpPr>
          <p:spPr>
            <a:xfrm>
              <a:off x="3663644" y="970100"/>
              <a:ext cx="8031050"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6" name="Freeform: Shape 5">
              <a:extLst>
                <a:ext uri="{FF2B5EF4-FFF2-40B4-BE49-F238E27FC236}">
                  <a16:creationId xmlns:a16="http://schemas.microsoft.com/office/drawing/2014/main" id="{DE389635-88EC-4399-9AB9-17465535CDE5}"/>
                </a:ext>
              </a:extLst>
            </p:cNvPr>
            <p:cNvSpPr/>
            <p:nvPr/>
          </p:nvSpPr>
          <p:spPr>
            <a:xfrm>
              <a:off x="4157754" y="938927"/>
              <a:ext cx="7182407"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t>Studied research and models, consulted experts, attended key conferences</a:t>
              </a:r>
            </a:p>
          </p:txBody>
        </p:sp>
        <p:sp>
          <p:nvSpPr>
            <p:cNvPr id="7" name="Rectangle: Rounded Corners 6">
              <a:extLst>
                <a:ext uri="{FF2B5EF4-FFF2-40B4-BE49-F238E27FC236}">
                  <a16:creationId xmlns:a16="http://schemas.microsoft.com/office/drawing/2014/main" id="{C7CDC702-A345-4D09-90E8-A5E6A8778F48}"/>
                </a:ext>
              </a:extLst>
            </p:cNvPr>
            <p:cNvSpPr/>
            <p:nvPr/>
          </p:nvSpPr>
          <p:spPr>
            <a:xfrm>
              <a:off x="3663644" y="1621525"/>
              <a:ext cx="8031050"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9" name="Freeform: Shape 8">
              <a:extLst>
                <a:ext uri="{FF2B5EF4-FFF2-40B4-BE49-F238E27FC236}">
                  <a16:creationId xmlns:a16="http://schemas.microsoft.com/office/drawing/2014/main" id="{B8353DD0-53D4-4DA5-8BD6-63CA59635925}"/>
                </a:ext>
              </a:extLst>
            </p:cNvPr>
            <p:cNvSpPr/>
            <p:nvPr/>
          </p:nvSpPr>
          <p:spPr>
            <a:xfrm>
              <a:off x="4157754" y="1579965"/>
              <a:ext cx="7182407"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t>Selectively recruited program faculty</a:t>
              </a:r>
            </a:p>
          </p:txBody>
        </p:sp>
        <p:sp>
          <p:nvSpPr>
            <p:cNvPr id="10" name="Rectangle: Rounded Corners 9">
              <a:extLst>
                <a:ext uri="{FF2B5EF4-FFF2-40B4-BE49-F238E27FC236}">
                  <a16:creationId xmlns:a16="http://schemas.microsoft.com/office/drawing/2014/main" id="{A994C436-BF31-4CB3-BC02-9BE02542AE62}"/>
                </a:ext>
              </a:extLst>
            </p:cNvPr>
            <p:cNvSpPr/>
            <p:nvPr/>
          </p:nvSpPr>
          <p:spPr>
            <a:xfrm>
              <a:off x="3663644" y="2272950"/>
              <a:ext cx="8031050"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2" name="Freeform: Shape 11">
              <a:extLst>
                <a:ext uri="{FF2B5EF4-FFF2-40B4-BE49-F238E27FC236}">
                  <a16:creationId xmlns:a16="http://schemas.microsoft.com/office/drawing/2014/main" id="{AD856AB1-6B35-47CC-8C54-2FA6C4A6A90D}"/>
                </a:ext>
              </a:extLst>
            </p:cNvPr>
            <p:cNvSpPr/>
            <p:nvPr/>
          </p:nvSpPr>
          <p:spPr>
            <a:xfrm>
              <a:off x="4157754" y="2246975"/>
              <a:ext cx="7182407"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latin typeface="+mn-lt"/>
                </a:rPr>
                <a:t>Created and offered </a:t>
              </a:r>
              <a:r>
                <a:rPr lang="en-US" sz="1600" dirty="0"/>
                <a:t>D</a:t>
              </a:r>
              <a:r>
                <a:rPr lang="en-US" sz="1600" kern="1200" dirty="0">
                  <a:latin typeface="+mn-lt"/>
                </a:rPr>
                <a:t>evelopmental </a:t>
              </a:r>
              <a:r>
                <a:rPr lang="en-US" sz="1600" dirty="0"/>
                <a:t>E</a:t>
              </a:r>
              <a:r>
                <a:rPr lang="en-US" sz="1600" kern="1200" dirty="0">
                  <a:latin typeface="+mn-lt"/>
                </a:rPr>
                <a:t>d </a:t>
              </a:r>
              <a:r>
                <a:rPr lang="en-US" sz="1600" dirty="0"/>
                <a:t>I</a:t>
              </a:r>
              <a:r>
                <a:rPr lang="en-US" sz="1600" kern="1200" dirty="0">
                  <a:latin typeface="+mn-lt"/>
                </a:rPr>
                <a:t>nstitutes, </a:t>
              </a:r>
              <a:r>
                <a:rPr lang="en-US" sz="1600" dirty="0"/>
                <a:t>paid training, and ongoing C</a:t>
              </a:r>
              <a:r>
                <a:rPr lang="en-US" sz="1600" kern="1200" dirty="0">
                  <a:latin typeface="+mn-lt"/>
                </a:rPr>
                <a:t>ommunity of Practice </a:t>
              </a:r>
            </a:p>
          </p:txBody>
        </p:sp>
        <p:sp>
          <p:nvSpPr>
            <p:cNvPr id="13" name="Rectangle: Rounded Corners 12">
              <a:extLst>
                <a:ext uri="{FF2B5EF4-FFF2-40B4-BE49-F238E27FC236}">
                  <a16:creationId xmlns:a16="http://schemas.microsoft.com/office/drawing/2014/main" id="{DF31F92B-87DD-4628-9F68-EAF836216E92}"/>
                </a:ext>
              </a:extLst>
            </p:cNvPr>
            <p:cNvSpPr/>
            <p:nvPr/>
          </p:nvSpPr>
          <p:spPr>
            <a:xfrm>
              <a:off x="3521403" y="2924375"/>
              <a:ext cx="8031051"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5" name="Freeform: Shape 14">
              <a:extLst>
                <a:ext uri="{FF2B5EF4-FFF2-40B4-BE49-F238E27FC236}">
                  <a16:creationId xmlns:a16="http://schemas.microsoft.com/office/drawing/2014/main" id="{D2DCDFA3-C121-417A-ACA5-595AB1323CB8}"/>
                </a:ext>
              </a:extLst>
            </p:cNvPr>
            <p:cNvSpPr/>
            <p:nvPr/>
          </p:nvSpPr>
          <p:spPr>
            <a:xfrm>
              <a:off x="4145722" y="2886637"/>
              <a:ext cx="7937994"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t>Provided funds for overload curriculum projects, faculty mentoring, and program upkeep</a:t>
              </a:r>
            </a:p>
          </p:txBody>
        </p:sp>
        <p:sp>
          <p:nvSpPr>
            <p:cNvPr id="16" name="Rectangle: Rounded Corners 15">
              <a:extLst>
                <a:ext uri="{FF2B5EF4-FFF2-40B4-BE49-F238E27FC236}">
                  <a16:creationId xmlns:a16="http://schemas.microsoft.com/office/drawing/2014/main" id="{541364E1-1EC4-4932-A5CE-3CEDC030D63B}"/>
                </a:ext>
              </a:extLst>
            </p:cNvPr>
            <p:cNvSpPr/>
            <p:nvPr/>
          </p:nvSpPr>
          <p:spPr>
            <a:xfrm>
              <a:off x="3663644" y="3575800"/>
              <a:ext cx="8031050"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8" name="Freeform: Shape 17">
              <a:extLst>
                <a:ext uri="{FF2B5EF4-FFF2-40B4-BE49-F238E27FC236}">
                  <a16:creationId xmlns:a16="http://schemas.microsoft.com/office/drawing/2014/main" id="{5F709E97-404C-41CB-8A18-BE29915F882D}"/>
                </a:ext>
              </a:extLst>
            </p:cNvPr>
            <p:cNvSpPr/>
            <p:nvPr/>
          </p:nvSpPr>
          <p:spPr>
            <a:xfrm>
              <a:off x="4157754" y="3544629"/>
              <a:ext cx="7182407"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t>Collaborated with Advising, Registrar, Financial Aid  </a:t>
              </a:r>
            </a:p>
          </p:txBody>
        </p:sp>
        <p:sp>
          <p:nvSpPr>
            <p:cNvPr id="19" name="Rectangle: Rounded Corners 18">
              <a:extLst>
                <a:ext uri="{FF2B5EF4-FFF2-40B4-BE49-F238E27FC236}">
                  <a16:creationId xmlns:a16="http://schemas.microsoft.com/office/drawing/2014/main" id="{46CCC286-0F36-4D6E-B6AA-907CEF56ADF5}"/>
                </a:ext>
              </a:extLst>
            </p:cNvPr>
            <p:cNvSpPr/>
            <p:nvPr/>
          </p:nvSpPr>
          <p:spPr>
            <a:xfrm>
              <a:off x="3663644" y="4227225"/>
              <a:ext cx="8031050"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21" name="Freeform: Shape 20">
              <a:extLst>
                <a:ext uri="{FF2B5EF4-FFF2-40B4-BE49-F238E27FC236}">
                  <a16:creationId xmlns:a16="http://schemas.microsoft.com/office/drawing/2014/main" id="{9CE4AC4E-7D36-44B1-89C6-854429A5E7EC}"/>
                </a:ext>
              </a:extLst>
            </p:cNvPr>
            <p:cNvSpPr/>
            <p:nvPr/>
          </p:nvSpPr>
          <p:spPr>
            <a:xfrm>
              <a:off x="4157754" y="4206445"/>
              <a:ext cx="7182407"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t>Devised a data plan</a:t>
              </a:r>
              <a:r>
                <a:rPr lang="en-US" sz="1600" kern="1200" dirty="0">
                  <a:latin typeface="Corbel" panose="020B0503020204020204"/>
                </a:rPr>
                <a:t>; published and reviewed data</a:t>
              </a:r>
              <a:endParaRPr lang="en-US" sz="1600" kern="1200" dirty="0"/>
            </a:p>
          </p:txBody>
        </p:sp>
        <p:sp>
          <p:nvSpPr>
            <p:cNvPr id="22" name="Rectangle: Rounded Corners 21">
              <a:extLst>
                <a:ext uri="{FF2B5EF4-FFF2-40B4-BE49-F238E27FC236}">
                  <a16:creationId xmlns:a16="http://schemas.microsoft.com/office/drawing/2014/main" id="{0E1BF889-8E7D-4DD3-B56C-305BEFF41156}"/>
                </a:ext>
              </a:extLst>
            </p:cNvPr>
            <p:cNvSpPr/>
            <p:nvPr/>
          </p:nvSpPr>
          <p:spPr>
            <a:xfrm>
              <a:off x="3663644" y="4878650"/>
              <a:ext cx="8031050"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25" name="Freeform: Shape 24">
              <a:extLst>
                <a:ext uri="{FF2B5EF4-FFF2-40B4-BE49-F238E27FC236}">
                  <a16:creationId xmlns:a16="http://schemas.microsoft.com/office/drawing/2014/main" id="{6B59D23A-7B4C-49DE-A231-60CF33D95401}"/>
                </a:ext>
              </a:extLst>
            </p:cNvPr>
            <p:cNvSpPr/>
            <p:nvPr/>
          </p:nvSpPr>
          <p:spPr>
            <a:xfrm>
              <a:off x="4157754" y="4852674"/>
              <a:ext cx="7182407"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t>Attended and presented at conferences</a:t>
              </a:r>
            </a:p>
          </p:txBody>
        </p:sp>
        <p:sp>
          <p:nvSpPr>
            <p:cNvPr id="26" name="Rectangle: Rounded Corners 25">
              <a:extLst>
                <a:ext uri="{FF2B5EF4-FFF2-40B4-BE49-F238E27FC236}">
                  <a16:creationId xmlns:a16="http://schemas.microsoft.com/office/drawing/2014/main" id="{D6116DF2-E691-47A7-88A1-57C9019FC617}"/>
                </a:ext>
              </a:extLst>
            </p:cNvPr>
            <p:cNvSpPr/>
            <p:nvPr/>
          </p:nvSpPr>
          <p:spPr>
            <a:xfrm>
              <a:off x="3663644" y="5530075"/>
              <a:ext cx="8031050"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28" name="Freeform: Shape 27">
              <a:extLst>
                <a:ext uri="{FF2B5EF4-FFF2-40B4-BE49-F238E27FC236}">
                  <a16:creationId xmlns:a16="http://schemas.microsoft.com/office/drawing/2014/main" id="{9A099465-4790-44ED-9E1D-9C990AE4C4CE}"/>
                </a:ext>
              </a:extLst>
            </p:cNvPr>
            <p:cNvSpPr/>
            <p:nvPr/>
          </p:nvSpPr>
          <p:spPr>
            <a:xfrm>
              <a:off x="4157754" y="5509295"/>
              <a:ext cx="7182407"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t>Participated at the state level</a:t>
              </a:r>
            </a:p>
          </p:txBody>
        </p:sp>
      </p:grpSp>
      <p:pic>
        <p:nvPicPr>
          <p:cNvPr id="30" name="Graphic 29" descr="Fir tree with solid fill">
            <a:extLst>
              <a:ext uri="{FF2B5EF4-FFF2-40B4-BE49-F238E27FC236}">
                <a16:creationId xmlns:a16="http://schemas.microsoft.com/office/drawing/2014/main" id="{E35EFD34-1F59-4A36-9940-4CD66D8304F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64996" y="5624163"/>
            <a:ext cx="291404" cy="291404"/>
          </a:xfrm>
          <a:prstGeom prst="rect">
            <a:avLst/>
          </a:prstGeom>
        </p:spPr>
      </p:pic>
      <p:pic>
        <p:nvPicPr>
          <p:cNvPr id="31" name="Graphic 30" descr="Fir tree with solid fill">
            <a:extLst>
              <a:ext uri="{FF2B5EF4-FFF2-40B4-BE49-F238E27FC236}">
                <a16:creationId xmlns:a16="http://schemas.microsoft.com/office/drawing/2014/main" id="{F3FD373B-0BEE-486E-94C0-B61A65C4D3B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70234" y="4946749"/>
            <a:ext cx="291404" cy="291404"/>
          </a:xfrm>
          <a:prstGeom prst="rect">
            <a:avLst/>
          </a:prstGeom>
        </p:spPr>
      </p:pic>
      <p:pic>
        <p:nvPicPr>
          <p:cNvPr id="32" name="Graphic 31" descr="Fir tree with solid fill">
            <a:extLst>
              <a:ext uri="{FF2B5EF4-FFF2-40B4-BE49-F238E27FC236}">
                <a16:creationId xmlns:a16="http://schemas.microsoft.com/office/drawing/2014/main" id="{FB254CA4-5FB9-42FB-BE0E-9C554EBA841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64996" y="4292468"/>
            <a:ext cx="291404" cy="291404"/>
          </a:xfrm>
          <a:prstGeom prst="rect">
            <a:avLst/>
          </a:prstGeom>
        </p:spPr>
      </p:pic>
      <p:pic>
        <p:nvPicPr>
          <p:cNvPr id="33" name="Graphic 32" descr="Fir tree with solid fill">
            <a:extLst>
              <a:ext uri="{FF2B5EF4-FFF2-40B4-BE49-F238E27FC236}">
                <a16:creationId xmlns:a16="http://schemas.microsoft.com/office/drawing/2014/main" id="{DAEBB782-BAA5-4755-A6CB-A4D7A2527FB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64996" y="3643486"/>
            <a:ext cx="291404" cy="291404"/>
          </a:xfrm>
          <a:prstGeom prst="rect">
            <a:avLst/>
          </a:prstGeom>
        </p:spPr>
      </p:pic>
      <p:pic>
        <p:nvPicPr>
          <p:cNvPr id="34" name="Graphic 33" descr="Fir tree with solid fill">
            <a:extLst>
              <a:ext uri="{FF2B5EF4-FFF2-40B4-BE49-F238E27FC236}">
                <a16:creationId xmlns:a16="http://schemas.microsoft.com/office/drawing/2014/main" id="{5D4A2A4D-0445-448D-89A1-6475488FD1F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56700" y="2992474"/>
            <a:ext cx="291404" cy="291404"/>
          </a:xfrm>
          <a:prstGeom prst="rect">
            <a:avLst/>
          </a:prstGeom>
        </p:spPr>
      </p:pic>
      <p:pic>
        <p:nvPicPr>
          <p:cNvPr id="35" name="Graphic 34" descr="Fir tree with solid fill">
            <a:extLst>
              <a:ext uri="{FF2B5EF4-FFF2-40B4-BE49-F238E27FC236}">
                <a16:creationId xmlns:a16="http://schemas.microsoft.com/office/drawing/2014/main" id="{6CFB6FBA-7D54-451B-ABD3-E66E312E6A8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65863" y="2339720"/>
            <a:ext cx="291404" cy="291404"/>
          </a:xfrm>
          <a:prstGeom prst="rect">
            <a:avLst/>
          </a:prstGeom>
        </p:spPr>
      </p:pic>
      <p:pic>
        <p:nvPicPr>
          <p:cNvPr id="36" name="Graphic 35" descr="Fir tree with solid fill">
            <a:extLst>
              <a:ext uri="{FF2B5EF4-FFF2-40B4-BE49-F238E27FC236}">
                <a16:creationId xmlns:a16="http://schemas.microsoft.com/office/drawing/2014/main" id="{69033BC3-0191-47E6-812C-5052E41FCBD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64996" y="1035332"/>
            <a:ext cx="291404" cy="291404"/>
          </a:xfrm>
          <a:prstGeom prst="rect">
            <a:avLst/>
          </a:prstGeom>
        </p:spPr>
      </p:pic>
      <p:pic>
        <p:nvPicPr>
          <p:cNvPr id="37" name="Graphic 36" descr="Fir tree with solid fill">
            <a:extLst>
              <a:ext uri="{FF2B5EF4-FFF2-40B4-BE49-F238E27FC236}">
                <a16:creationId xmlns:a16="http://schemas.microsoft.com/office/drawing/2014/main" id="{59BC261F-6CCF-48B6-8AA0-08E0D0DF4B4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65863" y="1689624"/>
            <a:ext cx="291404" cy="291404"/>
          </a:xfrm>
          <a:prstGeom prst="rect">
            <a:avLst/>
          </a:prstGeom>
        </p:spPr>
      </p:pic>
    </p:spTree>
    <p:extLst>
      <p:ext uri="{BB962C8B-B14F-4D97-AF65-F5344CB8AC3E}">
        <p14:creationId xmlns:p14="http://schemas.microsoft.com/office/powerpoint/2010/main" val="4039792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D15B8-020D-4AE2-BB39-9CB11FE60D49}"/>
              </a:ext>
            </a:extLst>
          </p:cNvPr>
          <p:cNvSpPr>
            <a:spLocks noGrp="1"/>
          </p:cNvSpPr>
          <p:nvPr>
            <p:ph type="title"/>
          </p:nvPr>
        </p:nvSpPr>
        <p:spPr>
          <a:xfrm>
            <a:off x="240219" y="749300"/>
            <a:ext cx="2947482" cy="5346699"/>
          </a:xfrm>
        </p:spPr>
        <p:txBody>
          <a:bodyPr/>
          <a:lstStyle/>
          <a:p>
            <a:r>
              <a:rPr lang="en-US" dirty="0"/>
              <a:t>Data Became Important to Our Work and Progress </a:t>
            </a:r>
          </a:p>
        </p:txBody>
      </p:sp>
      <p:sp>
        <p:nvSpPr>
          <p:cNvPr id="3" name="Content Placeholder 2">
            <a:extLst>
              <a:ext uri="{FF2B5EF4-FFF2-40B4-BE49-F238E27FC236}">
                <a16:creationId xmlns:a16="http://schemas.microsoft.com/office/drawing/2014/main" id="{8015C40F-6021-4230-99E7-15A67591DDC4}"/>
              </a:ext>
            </a:extLst>
          </p:cNvPr>
          <p:cNvSpPr>
            <a:spLocks noGrp="1"/>
          </p:cNvSpPr>
          <p:nvPr>
            <p:ph idx="1"/>
          </p:nvPr>
        </p:nvSpPr>
        <p:spPr>
          <a:xfrm>
            <a:off x="3855621" y="1130635"/>
            <a:ext cx="7635794" cy="3703355"/>
          </a:xfrm>
        </p:spPr>
        <p:txBody>
          <a:bodyPr/>
          <a:lstStyle/>
          <a:p>
            <a:pPr>
              <a:buFont typeface="Arial" panose="020B0604020202020204" pitchFamily="34" charset="0"/>
              <a:buChar char="•"/>
            </a:pPr>
            <a:r>
              <a:rPr lang="en-US" sz="2800" dirty="0"/>
              <a:t>Develop a data plan and team</a:t>
            </a:r>
          </a:p>
          <a:p>
            <a:endParaRPr lang="en-US" sz="2800" dirty="0"/>
          </a:p>
          <a:p>
            <a:pPr>
              <a:buFont typeface="Arial" panose="020B0604020202020204" pitchFamily="34" charset="0"/>
              <a:buChar char="•"/>
            </a:pPr>
            <a:r>
              <a:rPr lang="en-US" sz="2800" dirty="0"/>
              <a:t>Keep regular records</a:t>
            </a:r>
          </a:p>
          <a:p>
            <a:endParaRPr lang="en-US" sz="2800" b="1" dirty="0"/>
          </a:p>
          <a:p>
            <a:pPr>
              <a:buFont typeface="Arial" panose="020B0604020202020204" pitchFamily="34" charset="0"/>
              <a:buChar char="•"/>
            </a:pPr>
            <a:r>
              <a:rPr lang="en-US" sz="2800" dirty="0"/>
              <a:t>Report results to the faculty, Board of Trustees, KBOR, and media</a:t>
            </a:r>
          </a:p>
        </p:txBody>
      </p:sp>
      <p:pic>
        <p:nvPicPr>
          <p:cNvPr id="5" name="Graphic 4" descr="Fir tree with solid fill">
            <a:extLst>
              <a:ext uri="{FF2B5EF4-FFF2-40B4-BE49-F238E27FC236}">
                <a16:creationId xmlns:a16="http://schemas.microsoft.com/office/drawing/2014/main" id="{79796A78-FFF9-4B6B-8ACC-87A5D102AB9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99454" y="4859068"/>
            <a:ext cx="1103621" cy="853687"/>
          </a:xfrm>
          <a:prstGeom prst="rect">
            <a:avLst/>
          </a:prstGeom>
        </p:spPr>
      </p:pic>
      <p:pic>
        <p:nvPicPr>
          <p:cNvPr id="6" name="Graphic 5" descr="Fir tree with solid fill">
            <a:extLst>
              <a:ext uri="{FF2B5EF4-FFF2-40B4-BE49-F238E27FC236}">
                <a16:creationId xmlns:a16="http://schemas.microsoft.com/office/drawing/2014/main" id="{7039A1A2-B82F-489C-A860-8103CF40BB9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295362" y="5051413"/>
            <a:ext cx="1360320" cy="1201002"/>
          </a:xfrm>
          <a:prstGeom prst="rect">
            <a:avLst/>
          </a:prstGeom>
        </p:spPr>
      </p:pic>
      <p:pic>
        <p:nvPicPr>
          <p:cNvPr id="7" name="Graphic 6" descr="Fir tree with solid fill">
            <a:extLst>
              <a:ext uri="{FF2B5EF4-FFF2-40B4-BE49-F238E27FC236}">
                <a16:creationId xmlns:a16="http://schemas.microsoft.com/office/drawing/2014/main" id="{93A90B0C-B9F7-465D-B694-445DA7EB8C4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123269" y="5530066"/>
            <a:ext cx="824139" cy="635980"/>
          </a:xfrm>
          <a:prstGeom prst="rect">
            <a:avLst/>
          </a:prstGeom>
        </p:spPr>
      </p:pic>
      <p:sp>
        <p:nvSpPr>
          <p:cNvPr id="8" name="Straight Connector 7">
            <a:extLst>
              <a:ext uri="{FF2B5EF4-FFF2-40B4-BE49-F238E27FC236}">
                <a16:creationId xmlns:a16="http://schemas.microsoft.com/office/drawing/2014/main" id="{1424E109-AC96-44A8-813C-2B32914829A9}"/>
              </a:ext>
            </a:extLst>
          </p:cNvPr>
          <p:cNvSpPr/>
          <p:nvPr/>
        </p:nvSpPr>
        <p:spPr>
          <a:xfrm>
            <a:off x="3763148" y="1407361"/>
            <a:ext cx="7728267" cy="0"/>
          </a:xfrm>
          <a:prstGeom prst="line">
            <a:avLst/>
          </a:prstGeom>
          <a:ln>
            <a:solidFill>
              <a:srgbClr val="90BB23"/>
            </a:solidFill>
          </a:ln>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9" name="Straight Connector 8">
            <a:extLst>
              <a:ext uri="{FF2B5EF4-FFF2-40B4-BE49-F238E27FC236}">
                <a16:creationId xmlns:a16="http://schemas.microsoft.com/office/drawing/2014/main" id="{604A7EAF-3580-45DC-8360-AC1BA36C3162}"/>
              </a:ext>
            </a:extLst>
          </p:cNvPr>
          <p:cNvSpPr/>
          <p:nvPr/>
        </p:nvSpPr>
        <p:spPr>
          <a:xfrm>
            <a:off x="3763148" y="2525643"/>
            <a:ext cx="7728267" cy="0"/>
          </a:xfrm>
          <a:prstGeom prst="line">
            <a:avLst/>
          </a:prstGeom>
          <a:ln>
            <a:solidFill>
              <a:srgbClr val="90BB23"/>
            </a:solidFill>
          </a:ln>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0" name="Straight Connector 9">
            <a:extLst>
              <a:ext uri="{FF2B5EF4-FFF2-40B4-BE49-F238E27FC236}">
                <a16:creationId xmlns:a16="http://schemas.microsoft.com/office/drawing/2014/main" id="{540286CE-262A-47CB-B4C5-CA7FFD27D1F8}"/>
              </a:ext>
            </a:extLst>
          </p:cNvPr>
          <p:cNvSpPr/>
          <p:nvPr/>
        </p:nvSpPr>
        <p:spPr>
          <a:xfrm>
            <a:off x="3763148" y="3548327"/>
            <a:ext cx="7728267" cy="0"/>
          </a:xfrm>
          <a:prstGeom prst="line">
            <a:avLst/>
          </a:prstGeom>
          <a:ln>
            <a:solidFill>
              <a:srgbClr val="90BB23"/>
            </a:solidFill>
          </a:ln>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3036403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6B85-E3E3-4A72-BDC8-4322E2DAD511}"/>
              </a:ext>
            </a:extLst>
          </p:cNvPr>
          <p:cNvSpPr>
            <a:spLocks noGrp="1"/>
          </p:cNvSpPr>
          <p:nvPr>
            <p:ph type="title"/>
          </p:nvPr>
        </p:nvSpPr>
        <p:spPr>
          <a:xfrm>
            <a:off x="252919" y="749300"/>
            <a:ext cx="2947482" cy="5333999"/>
          </a:xfrm>
        </p:spPr>
        <p:txBody>
          <a:bodyPr/>
          <a:lstStyle/>
          <a:p>
            <a:r>
              <a:rPr lang="en-US" dirty="0"/>
              <a:t>Data Changed Over Time</a:t>
            </a:r>
          </a:p>
        </p:txBody>
      </p:sp>
      <p:sp>
        <p:nvSpPr>
          <p:cNvPr id="3" name="Content Placeholder 2">
            <a:extLst>
              <a:ext uri="{FF2B5EF4-FFF2-40B4-BE49-F238E27FC236}">
                <a16:creationId xmlns:a16="http://schemas.microsoft.com/office/drawing/2014/main" id="{C503353E-2080-4D5E-9EDF-0FECC2D4707A}"/>
              </a:ext>
            </a:extLst>
          </p:cNvPr>
          <p:cNvSpPr>
            <a:spLocks noGrp="1"/>
          </p:cNvSpPr>
          <p:nvPr>
            <p:ph idx="1"/>
          </p:nvPr>
        </p:nvSpPr>
        <p:spPr>
          <a:xfrm>
            <a:off x="3833171" y="864107"/>
            <a:ext cx="7464481" cy="5219183"/>
          </a:xfrm>
        </p:spPr>
        <p:txBody>
          <a:bodyPr>
            <a:normAutofit lnSpcReduction="10000"/>
          </a:bodyPr>
          <a:lstStyle/>
          <a:p>
            <a:pPr marL="0" indent="0">
              <a:buNone/>
            </a:pPr>
            <a:r>
              <a:rPr lang="en-US" sz="2800" dirty="0"/>
              <a:t>Constants</a:t>
            </a:r>
            <a:endParaRPr lang="en-US" dirty="0"/>
          </a:p>
          <a:p>
            <a:pPr marL="342900" indent="-342900"/>
            <a:r>
              <a:rPr lang="en-US" dirty="0"/>
              <a:t> ALP EG 060 and 101 enrollment and success rates</a:t>
            </a:r>
          </a:p>
          <a:p>
            <a:pPr marL="342900" indent="-342900"/>
            <a:r>
              <a:rPr lang="en-US" dirty="0"/>
              <a:t>Definition of student success</a:t>
            </a:r>
          </a:p>
          <a:p>
            <a:pPr marL="0" indent="0">
              <a:buNone/>
            </a:pPr>
            <a:endParaRPr lang="en-US" dirty="0"/>
          </a:p>
          <a:p>
            <a:pPr marL="0" indent="0">
              <a:buNone/>
            </a:pPr>
            <a:r>
              <a:rPr lang="en-US" sz="2800" dirty="0"/>
              <a:t>Changes</a:t>
            </a:r>
          </a:p>
          <a:p>
            <a:pPr marL="342900" indent="-342900"/>
            <a:r>
              <a:rPr lang="en-US" dirty="0"/>
              <a:t>In 2016-17, the program went from two levels to one.</a:t>
            </a:r>
          </a:p>
          <a:p>
            <a:pPr marL="342900" indent="-342900"/>
            <a:r>
              <a:rPr lang="en-US" dirty="0"/>
              <a:t>In 2016-17, all students who placed in developmental writing were required to enroll in ALP, and all who placed in developmental reading were allowed to enroll in ALP.</a:t>
            </a:r>
          </a:p>
          <a:p>
            <a:pPr marL="342900" indent="-342900"/>
            <a:r>
              <a:rPr lang="en-US" dirty="0"/>
              <a:t>In spring 2018, the use of multiple measures placement began: students could place in standalone EG 101 via a placement test cut score or set high school GPA.</a:t>
            </a:r>
          </a:p>
          <a:p>
            <a:pPr marL="342900" indent="-342900"/>
            <a:r>
              <a:rPr lang="en-US" dirty="0"/>
              <a:t>In 2018-19, the EG 060/101 baseline was recalculated to reflect the changes in program design and placement policy. </a:t>
            </a:r>
          </a:p>
        </p:txBody>
      </p:sp>
      <p:sp>
        <p:nvSpPr>
          <p:cNvPr id="4" name="Straight Connector 3">
            <a:extLst>
              <a:ext uri="{FF2B5EF4-FFF2-40B4-BE49-F238E27FC236}">
                <a16:creationId xmlns:a16="http://schemas.microsoft.com/office/drawing/2014/main" id="{965A912E-22D8-44E5-965B-57D963A588F7}"/>
              </a:ext>
            </a:extLst>
          </p:cNvPr>
          <p:cNvSpPr/>
          <p:nvPr/>
        </p:nvSpPr>
        <p:spPr>
          <a:xfrm>
            <a:off x="3735240" y="2629333"/>
            <a:ext cx="7728267" cy="0"/>
          </a:xfrm>
          <a:prstGeom prst="line">
            <a:avLst/>
          </a:prstGeom>
          <a:ln>
            <a:solidFill>
              <a:srgbClr val="EE7008"/>
            </a:solidFill>
          </a:ln>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5" name="Straight Connector 4">
            <a:extLst>
              <a:ext uri="{FF2B5EF4-FFF2-40B4-BE49-F238E27FC236}">
                <a16:creationId xmlns:a16="http://schemas.microsoft.com/office/drawing/2014/main" id="{6DB7FEF2-E9F7-4015-9635-26B4211213C3}"/>
              </a:ext>
            </a:extLst>
          </p:cNvPr>
          <p:cNvSpPr/>
          <p:nvPr/>
        </p:nvSpPr>
        <p:spPr>
          <a:xfrm>
            <a:off x="3735240" y="956944"/>
            <a:ext cx="7728267" cy="0"/>
          </a:xfrm>
          <a:prstGeom prst="line">
            <a:avLst/>
          </a:prstGeom>
          <a:ln>
            <a:solidFill>
              <a:srgbClr val="EE7008"/>
            </a:solidFill>
          </a:ln>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719256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23502-04AC-4C48-BE01-7BC9E29165BB}"/>
              </a:ext>
            </a:extLst>
          </p:cNvPr>
          <p:cNvSpPr>
            <a:spLocks noGrp="1"/>
          </p:cNvSpPr>
          <p:nvPr>
            <p:ph type="title"/>
          </p:nvPr>
        </p:nvSpPr>
        <p:spPr>
          <a:xfrm>
            <a:off x="252919" y="749300"/>
            <a:ext cx="2947482" cy="5346699"/>
          </a:xfrm>
        </p:spPr>
        <p:txBody>
          <a:bodyPr/>
          <a:lstStyle/>
          <a:p>
            <a:r>
              <a:rPr lang="en-US" dirty="0"/>
              <a:t>Data </a:t>
            </a:r>
            <a:br>
              <a:rPr lang="en-US" dirty="0"/>
            </a:br>
            <a:r>
              <a:rPr lang="en-US" dirty="0"/>
              <a:t>Specifics</a:t>
            </a:r>
          </a:p>
        </p:txBody>
      </p:sp>
      <p:sp>
        <p:nvSpPr>
          <p:cNvPr id="3" name="Content Placeholder 2">
            <a:extLst>
              <a:ext uri="{FF2B5EF4-FFF2-40B4-BE49-F238E27FC236}">
                <a16:creationId xmlns:a16="http://schemas.microsoft.com/office/drawing/2014/main" id="{1D32DCD0-63FA-4361-8F57-E0EBF750B605}"/>
              </a:ext>
            </a:extLst>
          </p:cNvPr>
          <p:cNvSpPr>
            <a:spLocks noGrp="1"/>
          </p:cNvSpPr>
          <p:nvPr>
            <p:ph idx="1"/>
          </p:nvPr>
        </p:nvSpPr>
        <p:spPr>
          <a:xfrm>
            <a:off x="3953805" y="563318"/>
            <a:ext cx="7315200" cy="5231891"/>
          </a:xfrm>
        </p:spPr>
        <p:txBody>
          <a:bodyPr>
            <a:normAutofit/>
          </a:bodyPr>
          <a:lstStyle/>
          <a:p>
            <a:r>
              <a:rPr lang="en-US" dirty="0"/>
              <a:t>Data compares</a:t>
            </a:r>
          </a:p>
          <a:p>
            <a:pPr marL="457200" indent="-457200">
              <a:buFont typeface="+mj-lt"/>
              <a:buAutoNum type="arabicPeriod"/>
            </a:pPr>
            <a:r>
              <a:rPr lang="en-US" dirty="0"/>
              <a:t>EG 060 ALP , EG 060 standalone, and all EG 060 success rates</a:t>
            </a:r>
          </a:p>
          <a:p>
            <a:pPr marL="457200" indent="-457200">
              <a:buFont typeface="+mj-lt"/>
              <a:buAutoNum type="arabicPeriod"/>
            </a:pPr>
            <a:r>
              <a:rPr lang="en-US" dirty="0"/>
              <a:t>EG 101 ALP, EG 101 paired, EG 101 standalone, and all EG 101 success rates to a baseline established by tracking the percentage of students successful in standalone EG 060 and EG 101 in successive semesters</a:t>
            </a:r>
          </a:p>
          <a:p>
            <a:pPr marL="457200" indent="-457200">
              <a:buAutoNum type="arabicPeriod"/>
            </a:pPr>
            <a:r>
              <a:rPr lang="en-US" dirty="0">
                <a:ea typeface="+mn-lt"/>
                <a:cs typeface="+mn-lt"/>
              </a:rPr>
              <a:t>Also tracks the success of ALP students in Reading and subsequent EG 102.</a:t>
            </a:r>
          </a:p>
          <a:p>
            <a:pPr marL="0" indent="0">
              <a:buNone/>
            </a:pPr>
            <a:endParaRPr lang="en-US" dirty="0">
              <a:ea typeface="+mn-lt"/>
              <a:cs typeface="+mn-lt"/>
            </a:endParaRPr>
          </a:p>
          <a:p>
            <a:r>
              <a:rPr lang="en-US" dirty="0"/>
              <a:t>Data shows 14-33% improvement in success rates in ALP over the baseline. Example:  In fall 2020, 56% of ALP students were successful in both EG 060 and EG 101, a 33% improvement over the baseline success rate of 23%.</a:t>
            </a:r>
          </a:p>
        </p:txBody>
      </p:sp>
      <p:sp>
        <p:nvSpPr>
          <p:cNvPr id="4" name="Straight Connector 3">
            <a:extLst>
              <a:ext uri="{FF2B5EF4-FFF2-40B4-BE49-F238E27FC236}">
                <a16:creationId xmlns:a16="http://schemas.microsoft.com/office/drawing/2014/main" id="{EAB6A293-9EE3-498E-B435-46C67379FE46}"/>
              </a:ext>
            </a:extLst>
          </p:cNvPr>
          <p:cNvSpPr/>
          <p:nvPr/>
        </p:nvSpPr>
        <p:spPr>
          <a:xfrm>
            <a:off x="3747272" y="932876"/>
            <a:ext cx="7728267" cy="0"/>
          </a:xfrm>
          <a:prstGeom prst="line">
            <a:avLst/>
          </a:prstGeom>
          <a:ln>
            <a:solidFill>
              <a:srgbClr val="90BB23"/>
            </a:solidFill>
          </a:ln>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5" name="Straight Connector 4">
            <a:extLst>
              <a:ext uri="{FF2B5EF4-FFF2-40B4-BE49-F238E27FC236}">
                <a16:creationId xmlns:a16="http://schemas.microsoft.com/office/drawing/2014/main" id="{91FF5200-926D-4203-A0B2-5C6B7F08E0A9}"/>
              </a:ext>
            </a:extLst>
          </p:cNvPr>
          <p:cNvSpPr/>
          <p:nvPr/>
        </p:nvSpPr>
        <p:spPr>
          <a:xfrm>
            <a:off x="3771336" y="4177391"/>
            <a:ext cx="7728267" cy="0"/>
          </a:xfrm>
          <a:prstGeom prst="line">
            <a:avLst/>
          </a:prstGeom>
          <a:ln>
            <a:solidFill>
              <a:srgbClr val="90BB23"/>
            </a:solidFill>
          </a:ln>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2509326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65FEB-E81F-44EF-8949-0CEF9EFDEEB9}"/>
              </a:ext>
            </a:extLst>
          </p:cNvPr>
          <p:cNvSpPr>
            <a:spLocks noGrp="1"/>
          </p:cNvSpPr>
          <p:nvPr>
            <p:ph type="title"/>
          </p:nvPr>
        </p:nvSpPr>
        <p:spPr>
          <a:xfrm>
            <a:off x="240218" y="762000"/>
            <a:ext cx="2985582" cy="5321299"/>
          </a:xfrm>
        </p:spPr>
        <p:txBody>
          <a:bodyPr/>
          <a:lstStyle/>
          <a:p>
            <a:r>
              <a:rPr lang="en-US" dirty="0"/>
              <a:t>We Committed to Refining the Program</a:t>
            </a:r>
          </a:p>
        </p:txBody>
      </p:sp>
      <p:sp>
        <p:nvSpPr>
          <p:cNvPr id="3" name="Content Placeholder 2">
            <a:extLst>
              <a:ext uri="{FF2B5EF4-FFF2-40B4-BE49-F238E27FC236}">
                <a16:creationId xmlns:a16="http://schemas.microsoft.com/office/drawing/2014/main" id="{E813ACF2-9C96-41A1-A457-55211BBF673E}"/>
              </a:ext>
            </a:extLst>
          </p:cNvPr>
          <p:cNvSpPr>
            <a:spLocks noGrp="1"/>
          </p:cNvSpPr>
          <p:nvPr>
            <p:ph idx="1"/>
          </p:nvPr>
        </p:nvSpPr>
        <p:spPr>
          <a:xfrm>
            <a:off x="3930228" y="419961"/>
            <a:ext cx="7315200" cy="6024944"/>
          </a:xfrm>
        </p:spPr>
        <p:txBody>
          <a:bodyPr>
            <a:normAutofit/>
          </a:bodyPr>
          <a:lstStyle/>
          <a:p>
            <a:r>
              <a:rPr lang="en-US" dirty="0"/>
              <a:t>Stay current on research and data</a:t>
            </a:r>
          </a:p>
          <a:p>
            <a:r>
              <a:rPr lang="en-US" sz="1600" dirty="0"/>
              <a:t>Community College Research Center (CCRC)</a:t>
            </a:r>
          </a:p>
          <a:p>
            <a:r>
              <a:rPr lang="en-US" sz="1600" dirty="0"/>
              <a:t>The Center for the Analysis of Postsecondary Readiness (CAPR)</a:t>
            </a:r>
          </a:p>
          <a:p>
            <a:r>
              <a:rPr lang="en-US" sz="1600" dirty="0"/>
              <a:t>California Acceleration Project</a:t>
            </a:r>
            <a:r>
              <a:rPr lang="en-US" dirty="0"/>
              <a:t>	</a:t>
            </a:r>
          </a:p>
          <a:p>
            <a:r>
              <a:rPr lang="en-US" sz="1600" dirty="0"/>
              <a:t>CADE (The National Conference on Acceleration in Developmental Education)</a:t>
            </a:r>
          </a:p>
          <a:p>
            <a:r>
              <a:rPr lang="en-US" dirty="0"/>
              <a:t>Don't be afraid to</a:t>
            </a:r>
          </a:p>
          <a:p>
            <a:pPr lvl="1"/>
            <a:r>
              <a:rPr lang="en-US" dirty="0"/>
              <a:t>Start small and grow large</a:t>
            </a:r>
          </a:p>
          <a:p>
            <a:pPr lvl="1"/>
            <a:r>
              <a:rPr lang="en-US" dirty="0"/>
              <a:t>Openly discuss program design and results</a:t>
            </a:r>
          </a:p>
          <a:p>
            <a:pPr lvl="1"/>
            <a:r>
              <a:rPr lang="en-US" dirty="0"/>
              <a:t>Change the program</a:t>
            </a:r>
          </a:p>
          <a:p>
            <a:pPr lvl="2"/>
            <a:r>
              <a:rPr lang="en-US" dirty="0"/>
              <a:t>Complicate or simplify as needed</a:t>
            </a:r>
          </a:p>
          <a:p>
            <a:pPr lvl="2"/>
            <a:r>
              <a:rPr lang="en-US" dirty="0"/>
              <a:t>Empower Community of Practice collaboration &amp; support</a:t>
            </a:r>
          </a:p>
          <a:p>
            <a:pPr lvl="2"/>
            <a:r>
              <a:rPr lang="en-US" dirty="0"/>
              <a:t>Make continuous improvement in instruction </a:t>
            </a:r>
          </a:p>
          <a:p>
            <a:pPr lvl="2"/>
            <a:r>
              <a:rPr lang="en-US" dirty="0"/>
              <a:t>Increase awareness of student needs &amp; support</a:t>
            </a:r>
          </a:p>
          <a:p>
            <a:pPr lvl="2"/>
            <a:r>
              <a:rPr lang="en-US" dirty="0"/>
              <a:t>Add online sections</a:t>
            </a:r>
          </a:p>
          <a:p>
            <a:pPr lvl="2"/>
            <a:r>
              <a:rPr lang="en-US" dirty="0"/>
              <a:t>Incorporate Multiple Measures &amp; follow data</a:t>
            </a:r>
          </a:p>
          <a:p>
            <a:pPr lvl="2"/>
            <a:r>
              <a:rPr lang="en-US" dirty="0"/>
              <a:t>Work closely with Reading, Advising, 1st-Year Experience</a:t>
            </a:r>
          </a:p>
          <a:p>
            <a:pPr lvl="2"/>
            <a:endParaRPr lang="en-US" dirty="0"/>
          </a:p>
          <a:p>
            <a:pPr lvl="1"/>
            <a:endParaRPr lang="en-US" dirty="0"/>
          </a:p>
          <a:p>
            <a:pPr lvl="1"/>
            <a:endParaRPr lang="en-US" dirty="0"/>
          </a:p>
        </p:txBody>
      </p:sp>
      <p:pic>
        <p:nvPicPr>
          <p:cNvPr id="4" name="Graphic 3" descr="Fir tree with solid fill">
            <a:extLst>
              <a:ext uri="{FF2B5EF4-FFF2-40B4-BE49-F238E27FC236}">
                <a16:creationId xmlns:a16="http://schemas.microsoft.com/office/drawing/2014/main" id="{1938783A-07DE-4D09-8983-9C870D9014C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23518" y="5051558"/>
            <a:ext cx="1103621" cy="853687"/>
          </a:xfrm>
          <a:prstGeom prst="rect">
            <a:avLst/>
          </a:prstGeom>
        </p:spPr>
      </p:pic>
      <p:pic>
        <p:nvPicPr>
          <p:cNvPr id="5" name="Graphic 4" descr="Fir tree with solid fill">
            <a:extLst>
              <a:ext uri="{FF2B5EF4-FFF2-40B4-BE49-F238E27FC236}">
                <a16:creationId xmlns:a16="http://schemas.microsoft.com/office/drawing/2014/main" id="{138B8475-D930-4497-AB12-99F7CA52FC2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319426" y="5243903"/>
            <a:ext cx="1360320" cy="1201002"/>
          </a:xfrm>
          <a:prstGeom prst="rect">
            <a:avLst/>
          </a:prstGeom>
        </p:spPr>
      </p:pic>
      <p:pic>
        <p:nvPicPr>
          <p:cNvPr id="6" name="Graphic 5" descr="Fir tree with solid fill">
            <a:extLst>
              <a:ext uri="{FF2B5EF4-FFF2-40B4-BE49-F238E27FC236}">
                <a16:creationId xmlns:a16="http://schemas.microsoft.com/office/drawing/2014/main" id="{567916EA-91D4-425C-9CED-23403569596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147333" y="5722556"/>
            <a:ext cx="824139" cy="635980"/>
          </a:xfrm>
          <a:prstGeom prst="rect">
            <a:avLst/>
          </a:prstGeom>
        </p:spPr>
      </p:pic>
    </p:spTree>
    <p:extLst>
      <p:ext uri="{BB962C8B-B14F-4D97-AF65-F5344CB8AC3E}">
        <p14:creationId xmlns:p14="http://schemas.microsoft.com/office/powerpoint/2010/main" val="2597083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ADCBC-CC6A-435E-87EA-21E785888898}"/>
              </a:ext>
            </a:extLst>
          </p:cNvPr>
          <p:cNvSpPr>
            <a:spLocks noGrp="1"/>
          </p:cNvSpPr>
          <p:nvPr>
            <p:ph type="title"/>
          </p:nvPr>
        </p:nvSpPr>
        <p:spPr>
          <a:xfrm>
            <a:off x="252919" y="749301"/>
            <a:ext cx="2947482" cy="5356786"/>
          </a:xfrm>
        </p:spPr>
        <p:txBody>
          <a:bodyPr/>
          <a:lstStyle/>
          <a:p>
            <a:r>
              <a:rPr lang="en-US" dirty="0"/>
              <a:t>Results and Realizations</a:t>
            </a:r>
          </a:p>
        </p:txBody>
      </p:sp>
      <p:sp>
        <p:nvSpPr>
          <p:cNvPr id="3" name="Content Placeholder 2">
            <a:extLst>
              <a:ext uri="{FF2B5EF4-FFF2-40B4-BE49-F238E27FC236}">
                <a16:creationId xmlns:a16="http://schemas.microsoft.com/office/drawing/2014/main" id="{D9AD54C2-70F2-4805-BE70-E5BC25942CCF}"/>
              </a:ext>
            </a:extLst>
          </p:cNvPr>
          <p:cNvSpPr>
            <a:spLocks noGrp="1"/>
          </p:cNvSpPr>
          <p:nvPr>
            <p:ph idx="1"/>
          </p:nvPr>
        </p:nvSpPr>
        <p:spPr>
          <a:xfrm>
            <a:off x="3914705" y="857538"/>
            <a:ext cx="7315200" cy="4421270"/>
          </a:xfrm>
        </p:spPr>
        <p:txBody>
          <a:bodyPr/>
          <a:lstStyle/>
          <a:p>
            <a:r>
              <a:rPr lang="en-US" dirty="0"/>
              <a:t>Co-requisite programs require ongoing collaboration</a:t>
            </a:r>
          </a:p>
          <a:p>
            <a:r>
              <a:rPr lang="en-US" dirty="0"/>
              <a:t>Co-requisite programs are affected by changes in placement </a:t>
            </a:r>
          </a:p>
          <a:p>
            <a:r>
              <a:rPr lang="en-US" dirty="0"/>
              <a:t>Co-requisite programs produce beneficial results for all.</a:t>
            </a:r>
          </a:p>
          <a:p>
            <a:pPr marL="0" indent="0">
              <a:buNone/>
            </a:pPr>
            <a:endParaRPr lang="en-US" dirty="0"/>
          </a:p>
          <a:p>
            <a:endParaRPr lang="en-US" dirty="0"/>
          </a:p>
        </p:txBody>
      </p:sp>
      <p:pic>
        <p:nvPicPr>
          <p:cNvPr id="5" name="Graphic 4" descr="Fir tree with solid fill">
            <a:extLst>
              <a:ext uri="{FF2B5EF4-FFF2-40B4-BE49-F238E27FC236}">
                <a16:creationId xmlns:a16="http://schemas.microsoft.com/office/drawing/2014/main" id="{E6FAB7D7-A40B-41BD-96F4-E70E3190327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061774" y="4607139"/>
            <a:ext cx="914400" cy="914400"/>
          </a:xfrm>
          <a:prstGeom prst="rect">
            <a:avLst/>
          </a:prstGeom>
        </p:spPr>
      </p:pic>
      <p:pic>
        <p:nvPicPr>
          <p:cNvPr id="6" name="Graphic 5" descr="Fir tree with solid fill">
            <a:extLst>
              <a:ext uri="{FF2B5EF4-FFF2-40B4-BE49-F238E27FC236}">
                <a16:creationId xmlns:a16="http://schemas.microsoft.com/office/drawing/2014/main" id="{D58E15F8-24D1-46F9-819B-4A2A72488AB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600296" y="5117051"/>
            <a:ext cx="1937359" cy="1081414"/>
          </a:xfrm>
          <a:prstGeom prst="rect">
            <a:avLst/>
          </a:prstGeom>
        </p:spPr>
      </p:pic>
      <p:pic>
        <p:nvPicPr>
          <p:cNvPr id="7" name="Graphic 6" descr="Fir tree with solid fill">
            <a:extLst>
              <a:ext uri="{FF2B5EF4-FFF2-40B4-BE49-F238E27FC236}">
                <a16:creationId xmlns:a16="http://schemas.microsoft.com/office/drawing/2014/main" id="{BFE971D1-EBED-4AF7-B210-AFBDA327CDD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536805" y="4824741"/>
            <a:ext cx="2198317" cy="1415439"/>
          </a:xfrm>
          <a:prstGeom prst="rect">
            <a:avLst/>
          </a:prstGeom>
        </p:spPr>
      </p:pic>
      <p:pic>
        <p:nvPicPr>
          <p:cNvPr id="8" name="Graphic 7" descr="Fir tree with solid fill">
            <a:extLst>
              <a:ext uri="{FF2B5EF4-FFF2-40B4-BE49-F238E27FC236}">
                <a16:creationId xmlns:a16="http://schemas.microsoft.com/office/drawing/2014/main" id="{AFE7B7B7-291E-490C-8BCF-84F8B3CCB63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03195" y="4095661"/>
            <a:ext cx="1906043" cy="1425878"/>
          </a:xfrm>
          <a:prstGeom prst="rect">
            <a:avLst/>
          </a:prstGeom>
        </p:spPr>
      </p:pic>
      <p:pic>
        <p:nvPicPr>
          <p:cNvPr id="9" name="Graphic 8" descr="Fir tree with solid fill">
            <a:extLst>
              <a:ext uri="{FF2B5EF4-FFF2-40B4-BE49-F238E27FC236}">
                <a16:creationId xmlns:a16="http://schemas.microsoft.com/office/drawing/2014/main" id="{4C2C5003-8CFC-403A-86DC-3D2CF9222F0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135987" y="4022592"/>
            <a:ext cx="2177441" cy="2083495"/>
          </a:xfrm>
          <a:prstGeom prst="rect">
            <a:avLst/>
          </a:prstGeom>
        </p:spPr>
      </p:pic>
      <p:pic>
        <p:nvPicPr>
          <p:cNvPr id="10" name="Graphic 9" descr="Fir tree with solid fill">
            <a:extLst>
              <a:ext uri="{FF2B5EF4-FFF2-40B4-BE49-F238E27FC236}">
                <a16:creationId xmlns:a16="http://schemas.microsoft.com/office/drawing/2014/main" id="{87C4BC8A-BE5C-41CA-ABF4-F8AFC38FB66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419900" y="3414037"/>
            <a:ext cx="1665961" cy="1227550"/>
          </a:xfrm>
          <a:prstGeom prst="rect">
            <a:avLst/>
          </a:prstGeom>
        </p:spPr>
      </p:pic>
      <p:pic>
        <p:nvPicPr>
          <p:cNvPr id="11" name="Graphic 10" descr="Fir tree with solid fill">
            <a:extLst>
              <a:ext uri="{FF2B5EF4-FFF2-40B4-BE49-F238E27FC236}">
                <a16:creationId xmlns:a16="http://schemas.microsoft.com/office/drawing/2014/main" id="{953568B7-686C-4B12-B218-AAED71AF7FA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20742" y="978207"/>
            <a:ext cx="914400" cy="705633"/>
          </a:xfrm>
          <a:prstGeom prst="rect">
            <a:avLst/>
          </a:prstGeom>
        </p:spPr>
      </p:pic>
      <p:pic>
        <p:nvPicPr>
          <p:cNvPr id="12" name="Graphic 11" descr="Fir tree with solid fill">
            <a:extLst>
              <a:ext uri="{FF2B5EF4-FFF2-40B4-BE49-F238E27FC236}">
                <a16:creationId xmlns:a16="http://schemas.microsoft.com/office/drawing/2014/main" id="{ECD6F6DB-7DDA-48C4-92BA-F9CF84B38EF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8787" y="4018341"/>
            <a:ext cx="914400" cy="914400"/>
          </a:xfrm>
          <a:prstGeom prst="rect">
            <a:avLst/>
          </a:prstGeom>
        </p:spPr>
      </p:pic>
      <p:pic>
        <p:nvPicPr>
          <p:cNvPr id="13" name="Graphic 12" descr="Fir tree with solid fill">
            <a:extLst>
              <a:ext uri="{FF2B5EF4-FFF2-40B4-BE49-F238E27FC236}">
                <a16:creationId xmlns:a16="http://schemas.microsoft.com/office/drawing/2014/main" id="{52ECE3C4-56C8-413F-9144-2531A64F3C7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572305" y="973955"/>
            <a:ext cx="914400" cy="705633"/>
          </a:xfrm>
          <a:prstGeom prst="rect">
            <a:avLst/>
          </a:prstGeom>
        </p:spPr>
      </p:pic>
      <p:pic>
        <p:nvPicPr>
          <p:cNvPr id="14" name="Graphic 13" descr="Fir tree with solid fill">
            <a:extLst>
              <a:ext uri="{FF2B5EF4-FFF2-40B4-BE49-F238E27FC236}">
                <a16:creationId xmlns:a16="http://schemas.microsoft.com/office/drawing/2014/main" id="{D4C30439-216A-4C22-93DD-14300B51D10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069179" y="973956"/>
            <a:ext cx="914400" cy="705633"/>
          </a:xfrm>
          <a:prstGeom prst="rect">
            <a:avLst/>
          </a:prstGeom>
        </p:spPr>
      </p:pic>
    </p:spTree>
    <p:extLst>
      <p:ext uri="{BB962C8B-B14F-4D97-AF65-F5344CB8AC3E}">
        <p14:creationId xmlns:p14="http://schemas.microsoft.com/office/powerpoint/2010/main" val="2507925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887E0-E6A5-4D71-AAB2-21AC9764A5BD}"/>
              </a:ext>
            </a:extLst>
          </p:cNvPr>
          <p:cNvSpPr>
            <a:spLocks noGrp="1"/>
          </p:cNvSpPr>
          <p:nvPr>
            <p:ph type="title"/>
          </p:nvPr>
        </p:nvSpPr>
        <p:spPr>
          <a:xfrm>
            <a:off x="240219" y="762000"/>
            <a:ext cx="2947482" cy="5321299"/>
          </a:xfrm>
        </p:spPr>
        <p:txBody>
          <a:bodyPr>
            <a:normAutofit/>
          </a:bodyPr>
          <a:lstStyle/>
          <a:p>
            <a:r>
              <a:rPr lang="en-US" dirty="0"/>
              <a:t>What</a:t>
            </a:r>
            <a:br>
              <a:rPr lang="en-US" dirty="0"/>
            </a:br>
            <a:r>
              <a:rPr lang="en-US" dirty="0"/>
              <a:t>We Plan to</a:t>
            </a:r>
            <a:br>
              <a:rPr lang="en-US" dirty="0"/>
            </a:br>
            <a:r>
              <a:rPr lang="en-US" dirty="0"/>
              <a:t>Cover Today</a:t>
            </a:r>
          </a:p>
        </p:txBody>
      </p:sp>
      <p:graphicFrame>
        <p:nvGraphicFramePr>
          <p:cNvPr id="23" name="Content Placeholder 2">
            <a:extLst>
              <a:ext uri="{FF2B5EF4-FFF2-40B4-BE49-F238E27FC236}">
                <a16:creationId xmlns:a16="http://schemas.microsoft.com/office/drawing/2014/main" id="{7B0E0AA1-B223-4EE3-BF0E-9C21CA0CA8FA}"/>
              </a:ext>
            </a:extLst>
          </p:cNvPr>
          <p:cNvGraphicFramePr>
            <a:graphicFrameLocks noGrp="1"/>
          </p:cNvGraphicFramePr>
          <p:nvPr>
            <p:ph idx="1"/>
            <p:extLst>
              <p:ext uri="{D42A27DB-BD31-4B8C-83A1-F6EECF244321}">
                <p14:modId xmlns:p14="http://schemas.microsoft.com/office/powerpoint/2010/main" val="4203761672"/>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9410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0C78D-F881-4F50-BDC2-A39592F2DE3F}"/>
              </a:ext>
            </a:extLst>
          </p:cNvPr>
          <p:cNvSpPr>
            <a:spLocks noGrp="1"/>
          </p:cNvSpPr>
          <p:nvPr>
            <p:ph type="title"/>
          </p:nvPr>
        </p:nvSpPr>
        <p:spPr/>
        <p:txBody>
          <a:bodyPr/>
          <a:lstStyle/>
          <a:p>
            <a:r>
              <a:rPr lang="en-US" dirty="0"/>
              <a:t>Background to Our Accelerated Learning Program (ALP)</a:t>
            </a:r>
          </a:p>
        </p:txBody>
      </p:sp>
      <p:sp>
        <p:nvSpPr>
          <p:cNvPr id="3" name="Content Placeholder 2">
            <a:extLst>
              <a:ext uri="{FF2B5EF4-FFF2-40B4-BE49-F238E27FC236}">
                <a16:creationId xmlns:a16="http://schemas.microsoft.com/office/drawing/2014/main" id="{EF69F383-8264-4319-A72A-2DE658669525}"/>
              </a:ext>
            </a:extLst>
          </p:cNvPr>
          <p:cNvSpPr>
            <a:spLocks noGrp="1"/>
          </p:cNvSpPr>
          <p:nvPr>
            <p:ph idx="1"/>
          </p:nvPr>
        </p:nvSpPr>
        <p:spPr/>
        <p:txBody>
          <a:bodyPr>
            <a:normAutofit/>
          </a:bodyPr>
          <a:lstStyle/>
          <a:p>
            <a:pPr marL="0" indent="0">
              <a:buNone/>
            </a:pPr>
            <a:endParaRPr lang="en-US" sz="2800" dirty="0"/>
          </a:p>
          <a:p>
            <a:pPr>
              <a:buFont typeface="Arial" panose="020B0604020202020204" pitchFamily="34" charset="0"/>
              <a:buChar char="•"/>
            </a:pPr>
            <a:r>
              <a:rPr lang="en-US" sz="2800" dirty="0"/>
              <a:t>Awareness of Peter Adam’s ALP model</a:t>
            </a:r>
          </a:p>
          <a:p>
            <a:pPr>
              <a:buFont typeface="Arial" panose="020B0604020202020204" pitchFamily="34" charset="0"/>
              <a:buChar char="•"/>
            </a:pPr>
            <a:r>
              <a:rPr lang="en-US" sz="2800" dirty="0"/>
              <a:t>Title III Grant project revealed issues</a:t>
            </a:r>
          </a:p>
          <a:p>
            <a:pPr>
              <a:buFont typeface="Arial" panose="020B0604020202020204" pitchFamily="34" charset="0"/>
              <a:buChar char="•"/>
            </a:pPr>
            <a:r>
              <a:rPr lang="en-US" sz="2800" dirty="0"/>
              <a:t>“The Bridge to Nowhere,” CCA &amp; other reports</a:t>
            </a:r>
          </a:p>
          <a:p>
            <a:pPr>
              <a:buFont typeface="Arial" panose="020B0604020202020204" pitchFamily="34" charset="0"/>
              <a:buChar char="•"/>
            </a:pPr>
            <a:r>
              <a:rPr lang="en-US" sz="2800" dirty="0"/>
              <a:t>Designation of Developmental English Lead position</a:t>
            </a:r>
          </a:p>
          <a:p>
            <a:pPr>
              <a:buFont typeface="Arial" panose="020B0604020202020204" pitchFamily="34" charset="0"/>
              <a:buChar char="•"/>
            </a:pPr>
            <a:r>
              <a:rPr lang="en-US" sz="2800" dirty="0"/>
              <a:t>Research, consultation, select conferences</a:t>
            </a:r>
          </a:p>
          <a:p>
            <a:pPr>
              <a:buFont typeface="Arial" panose="020B0604020202020204" pitchFamily="34" charset="0"/>
              <a:buChar char="•"/>
            </a:pPr>
            <a:r>
              <a:rPr lang="en-US" sz="2800" dirty="0"/>
              <a:t>Becoming an AVID (Advancement Via Individual Determination) Institution &amp; faculty development that ensued</a:t>
            </a:r>
          </a:p>
          <a:p>
            <a:pPr marL="0" indent="0">
              <a:buNone/>
            </a:pPr>
            <a:endParaRPr lang="en-US" sz="2800" dirty="0"/>
          </a:p>
          <a:p>
            <a:pPr>
              <a:buFont typeface="Arial" panose="020B0604020202020204" pitchFamily="34" charset="0"/>
              <a:buChar char="•"/>
            </a:pPr>
            <a:endParaRPr lang="en-US" sz="2800" dirty="0"/>
          </a:p>
          <a:p>
            <a:pPr>
              <a:buFont typeface="Arial" panose="020B0604020202020204" pitchFamily="34" charset="0"/>
              <a:buChar char="•"/>
            </a:pPr>
            <a:endParaRPr lang="en-US" sz="2800" dirty="0"/>
          </a:p>
        </p:txBody>
      </p:sp>
    </p:spTree>
    <p:extLst>
      <p:ext uri="{BB962C8B-B14F-4D97-AF65-F5344CB8AC3E}">
        <p14:creationId xmlns:p14="http://schemas.microsoft.com/office/powerpoint/2010/main" val="2251221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8155A-99DA-48D1-AD46-4C35C8F21A6D}"/>
              </a:ext>
            </a:extLst>
          </p:cNvPr>
          <p:cNvSpPr>
            <a:spLocks noGrp="1"/>
          </p:cNvSpPr>
          <p:nvPr>
            <p:ph type="title"/>
          </p:nvPr>
        </p:nvSpPr>
        <p:spPr>
          <a:xfrm>
            <a:off x="252919" y="762000"/>
            <a:ext cx="2947482" cy="5333999"/>
          </a:xfrm>
        </p:spPr>
        <p:txBody>
          <a:bodyPr>
            <a:normAutofit/>
          </a:bodyPr>
          <a:lstStyle/>
          <a:p>
            <a:r>
              <a:rPr lang="en-US" dirty="0"/>
              <a:t>Why Choose a</a:t>
            </a:r>
            <a:br>
              <a:rPr lang="en-US" dirty="0"/>
            </a:br>
            <a:r>
              <a:rPr lang="en-US" dirty="0"/>
              <a:t>Co-requisite</a:t>
            </a:r>
            <a:br>
              <a:rPr lang="en-US" dirty="0"/>
            </a:br>
            <a:r>
              <a:rPr lang="en-US" dirty="0"/>
              <a:t>Program?</a:t>
            </a:r>
          </a:p>
        </p:txBody>
      </p:sp>
      <p:grpSp>
        <p:nvGrpSpPr>
          <p:cNvPr id="23" name="Group 22">
            <a:extLst>
              <a:ext uri="{FF2B5EF4-FFF2-40B4-BE49-F238E27FC236}">
                <a16:creationId xmlns:a16="http://schemas.microsoft.com/office/drawing/2014/main" id="{7AEAFA65-5DF3-407D-A2BD-8EFA02B9F81B}"/>
              </a:ext>
            </a:extLst>
          </p:cNvPr>
          <p:cNvGrpSpPr/>
          <p:nvPr/>
        </p:nvGrpSpPr>
        <p:grpSpPr>
          <a:xfrm>
            <a:off x="3735822" y="1054073"/>
            <a:ext cx="7658083" cy="4509219"/>
            <a:chOff x="3759884" y="1235268"/>
            <a:chExt cx="7748323" cy="4318791"/>
          </a:xfrm>
        </p:grpSpPr>
        <p:sp>
          <p:nvSpPr>
            <p:cNvPr id="24" name="Straight Connector 23">
              <a:extLst>
                <a:ext uri="{FF2B5EF4-FFF2-40B4-BE49-F238E27FC236}">
                  <a16:creationId xmlns:a16="http://schemas.microsoft.com/office/drawing/2014/main" id="{EBD6D27A-AC2D-4558-ABA1-88457134AA3D}"/>
                </a:ext>
              </a:extLst>
            </p:cNvPr>
            <p:cNvSpPr/>
            <p:nvPr/>
          </p:nvSpPr>
          <p:spPr>
            <a:xfrm>
              <a:off x="3759887" y="1235268"/>
              <a:ext cx="7728267" cy="0"/>
            </a:xfrm>
            <a:prstGeom prst="line">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5" name="Freeform: Shape 24">
              <a:extLst>
                <a:ext uri="{FF2B5EF4-FFF2-40B4-BE49-F238E27FC236}">
                  <a16:creationId xmlns:a16="http://schemas.microsoft.com/office/drawing/2014/main" id="{79480064-B2BD-468D-87B3-FA7366D6D171}"/>
                </a:ext>
              </a:extLst>
            </p:cNvPr>
            <p:cNvSpPr/>
            <p:nvPr/>
          </p:nvSpPr>
          <p:spPr>
            <a:xfrm>
              <a:off x="3759887" y="1235268"/>
              <a:ext cx="7728267" cy="709742"/>
            </a:xfrm>
            <a:custGeom>
              <a:avLst/>
              <a:gdLst>
                <a:gd name="connsiteX0" fmla="*/ 0 w 7728267"/>
                <a:gd name="connsiteY0" fmla="*/ 0 h 1271831"/>
                <a:gd name="connsiteX1" fmla="*/ 7728267 w 7728267"/>
                <a:gd name="connsiteY1" fmla="*/ 0 h 1271831"/>
                <a:gd name="connsiteX2" fmla="*/ 7728267 w 7728267"/>
                <a:gd name="connsiteY2" fmla="*/ 1271831 h 1271831"/>
                <a:gd name="connsiteX3" fmla="*/ 0 w 7728267"/>
                <a:gd name="connsiteY3" fmla="*/ 1271831 h 1271831"/>
                <a:gd name="connsiteX4" fmla="*/ 0 w 7728267"/>
                <a:gd name="connsiteY4" fmla="*/ 0 h 1271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8267" h="1271831">
                  <a:moveTo>
                    <a:pt x="0" y="0"/>
                  </a:moveTo>
                  <a:lnTo>
                    <a:pt x="7728267" y="0"/>
                  </a:lnTo>
                  <a:lnTo>
                    <a:pt x="7728267" y="1271831"/>
                  </a:lnTo>
                  <a:lnTo>
                    <a:pt x="0" y="1271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7160" tIns="137160" rIns="137160" bIns="137160" numCol="1" spcCol="1270" anchor="t" anchorCtr="0">
              <a:noAutofit/>
            </a:bodyPr>
            <a:lstStyle/>
            <a:p>
              <a:pPr marL="457200" lvl="0" indent="-457200" defTabSz="1600200">
                <a:lnSpc>
                  <a:spcPct val="90000"/>
                </a:lnSpc>
                <a:spcBef>
                  <a:spcPct val="0"/>
                </a:spcBef>
                <a:spcAft>
                  <a:spcPct val="35000"/>
                </a:spcAft>
                <a:buClr>
                  <a:srgbClr val="40BAD2"/>
                </a:buClr>
                <a:buFont typeface="Arial" panose="020B0604020202020204" pitchFamily="34" charset="0"/>
                <a:buChar char="•"/>
              </a:pPr>
              <a:r>
                <a:rPr lang="en-US" sz="2800" kern="1200" dirty="0">
                  <a:solidFill>
                    <a:schemeClr val="tx1">
                      <a:lumMod val="65000"/>
                      <a:lumOff val="35000"/>
                    </a:schemeClr>
                  </a:solidFill>
                </a:rPr>
                <a:t>Traditional pipeline leaks too much</a:t>
              </a:r>
            </a:p>
          </p:txBody>
        </p:sp>
        <p:sp>
          <p:nvSpPr>
            <p:cNvPr id="26" name="Straight Connector 25">
              <a:extLst>
                <a:ext uri="{FF2B5EF4-FFF2-40B4-BE49-F238E27FC236}">
                  <a16:creationId xmlns:a16="http://schemas.microsoft.com/office/drawing/2014/main" id="{4599C58C-C193-4864-94E1-07AED522C42D}"/>
                </a:ext>
              </a:extLst>
            </p:cNvPr>
            <p:cNvSpPr/>
            <p:nvPr/>
          </p:nvSpPr>
          <p:spPr>
            <a:xfrm>
              <a:off x="3759884" y="2585154"/>
              <a:ext cx="7728267" cy="0"/>
            </a:xfrm>
            <a:prstGeom prst="line">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7" name="Freeform: Shape 26">
              <a:extLst>
                <a:ext uri="{FF2B5EF4-FFF2-40B4-BE49-F238E27FC236}">
                  <a16:creationId xmlns:a16="http://schemas.microsoft.com/office/drawing/2014/main" id="{FB7138A8-8F2F-4BBE-8EC6-C7B68C57ED51}"/>
                </a:ext>
              </a:extLst>
            </p:cNvPr>
            <p:cNvSpPr/>
            <p:nvPr/>
          </p:nvSpPr>
          <p:spPr>
            <a:xfrm>
              <a:off x="3759887" y="2562106"/>
              <a:ext cx="7728267" cy="709742"/>
            </a:xfrm>
            <a:custGeom>
              <a:avLst/>
              <a:gdLst>
                <a:gd name="connsiteX0" fmla="*/ 0 w 7728267"/>
                <a:gd name="connsiteY0" fmla="*/ 0 h 1271831"/>
                <a:gd name="connsiteX1" fmla="*/ 7728267 w 7728267"/>
                <a:gd name="connsiteY1" fmla="*/ 0 h 1271831"/>
                <a:gd name="connsiteX2" fmla="*/ 7728267 w 7728267"/>
                <a:gd name="connsiteY2" fmla="*/ 1271831 h 1271831"/>
                <a:gd name="connsiteX3" fmla="*/ 0 w 7728267"/>
                <a:gd name="connsiteY3" fmla="*/ 1271831 h 1271831"/>
                <a:gd name="connsiteX4" fmla="*/ 0 w 7728267"/>
                <a:gd name="connsiteY4" fmla="*/ 0 h 1271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8267" h="1271831">
                  <a:moveTo>
                    <a:pt x="0" y="0"/>
                  </a:moveTo>
                  <a:lnTo>
                    <a:pt x="7728267" y="0"/>
                  </a:lnTo>
                  <a:lnTo>
                    <a:pt x="7728267" y="1271831"/>
                  </a:lnTo>
                  <a:lnTo>
                    <a:pt x="0" y="1271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7160" tIns="137160" rIns="137160" bIns="137160" numCol="1" spcCol="1270" anchor="t" anchorCtr="0">
              <a:noAutofit/>
            </a:bodyPr>
            <a:lstStyle/>
            <a:p>
              <a:pPr marL="457200" lvl="0" indent="-457200" algn="l" defTabSz="1600200">
                <a:lnSpc>
                  <a:spcPct val="90000"/>
                </a:lnSpc>
                <a:spcBef>
                  <a:spcPct val="0"/>
                </a:spcBef>
                <a:spcAft>
                  <a:spcPct val="35000"/>
                </a:spcAft>
                <a:buClr>
                  <a:srgbClr val="40BAD2"/>
                </a:buClr>
                <a:buFont typeface="Arial" panose="020B0604020202020204" pitchFamily="34" charset="0"/>
                <a:buChar char="•"/>
              </a:pPr>
              <a:r>
                <a:rPr lang="en-US" sz="2800" dirty="0">
                  <a:solidFill>
                    <a:schemeClr val="tx1">
                      <a:lumMod val="65000"/>
                      <a:lumOff val="35000"/>
                    </a:schemeClr>
                  </a:solidFill>
                </a:rPr>
                <a:t>Research-based evidence supports it</a:t>
              </a:r>
            </a:p>
          </p:txBody>
        </p:sp>
        <p:sp>
          <p:nvSpPr>
            <p:cNvPr id="28" name="Straight Connector 27">
              <a:extLst>
                <a:ext uri="{FF2B5EF4-FFF2-40B4-BE49-F238E27FC236}">
                  <a16:creationId xmlns:a16="http://schemas.microsoft.com/office/drawing/2014/main" id="{7034B4C5-0F82-43A4-AA6E-2D71853713C5}"/>
                </a:ext>
              </a:extLst>
            </p:cNvPr>
            <p:cNvSpPr/>
            <p:nvPr/>
          </p:nvSpPr>
          <p:spPr>
            <a:xfrm>
              <a:off x="3779940" y="3719042"/>
              <a:ext cx="7728267" cy="0"/>
            </a:xfrm>
            <a:prstGeom prst="line">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9" name="Freeform: Shape 28">
              <a:extLst>
                <a:ext uri="{FF2B5EF4-FFF2-40B4-BE49-F238E27FC236}">
                  <a16:creationId xmlns:a16="http://schemas.microsoft.com/office/drawing/2014/main" id="{D8C9E513-209F-4CC7-B7B7-1911648A09B7}"/>
                </a:ext>
              </a:extLst>
            </p:cNvPr>
            <p:cNvSpPr/>
            <p:nvPr/>
          </p:nvSpPr>
          <p:spPr>
            <a:xfrm>
              <a:off x="3759885" y="3772932"/>
              <a:ext cx="7728267" cy="626942"/>
            </a:xfrm>
            <a:custGeom>
              <a:avLst/>
              <a:gdLst>
                <a:gd name="connsiteX0" fmla="*/ 0 w 7728267"/>
                <a:gd name="connsiteY0" fmla="*/ 0 h 1271831"/>
                <a:gd name="connsiteX1" fmla="*/ 7728267 w 7728267"/>
                <a:gd name="connsiteY1" fmla="*/ 0 h 1271831"/>
                <a:gd name="connsiteX2" fmla="*/ 7728267 w 7728267"/>
                <a:gd name="connsiteY2" fmla="*/ 1271831 h 1271831"/>
                <a:gd name="connsiteX3" fmla="*/ 0 w 7728267"/>
                <a:gd name="connsiteY3" fmla="*/ 1271831 h 1271831"/>
                <a:gd name="connsiteX4" fmla="*/ 0 w 7728267"/>
                <a:gd name="connsiteY4" fmla="*/ 0 h 1271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8267" h="1271831">
                  <a:moveTo>
                    <a:pt x="0" y="0"/>
                  </a:moveTo>
                  <a:lnTo>
                    <a:pt x="7728267" y="0"/>
                  </a:lnTo>
                  <a:lnTo>
                    <a:pt x="7728267" y="1271831"/>
                  </a:lnTo>
                  <a:lnTo>
                    <a:pt x="0" y="1271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7160" tIns="137160" rIns="137160" bIns="137160" numCol="1" spcCol="1270" anchor="t" anchorCtr="0">
              <a:noAutofit/>
            </a:bodyPr>
            <a:lstStyle/>
            <a:p>
              <a:pPr marL="457200" lvl="0" indent="-457200" algn="l" defTabSz="1600200">
                <a:lnSpc>
                  <a:spcPct val="90000"/>
                </a:lnSpc>
                <a:spcBef>
                  <a:spcPct val="0"/>
                </a:spcBef>
                <a:spcAft>
                  <a:spcPct val="35000"/>
                </a:spcAft>
                <a:buClr>
                  <a:srgbClr val="40BAD2"/>
                </a:buClr>
                <a:buFont typeface="Arial" panose="020B0604020202020204" pitchFamily="34" charset="0"/>
                <a:buChar char="•"/>
              </a:pPr>
              <a:r>
                <a:rPr lang="en-US" sz="2800" dirty="0">
                  <a:solidFill>
                    <a:schemeClr val="tx1">
                      <a:lumMod val="65000"/>
                      <a:lumOff val="35000"/>
                    </a:schemeClr>
                  </a:solidFill>
                </a:rPr>
                <a:t>Leaders and legislatures want progress</a:t>
              </a:r>
            </a:p>
          </p:txBody>
        </p:sp>
        <p:sp>
          <p:nvSpPr>
            <p:cNvPr id="30" name="Straight Connector 29">
              <a:extLst>
                <a:ext uri="{FF2B5EF4-FFF2-40B4-BE49-F238E27FC236}">
                  <a16:creationId xmlns:a16="http://schemas.microsoft.com/office/drawing/2014/main" id="{5CF39C88-59DA-45F8-8006-1648BDC2267E}"/>
                </a:ext>
              </a:extLst>
            </p:cNvPr>
            <p:cNvSpPr/>
            <p:nvPr/>
          </p:nvSpPr>
          <p:spPr>
            <a:xfrm>
              <a:off x="3779940" y="4900959"/>
              <a:ext cx="7728267" cy="0"/>
            </a:xfrm>
            <a:prstGeom prst="line">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31" name="Freeform: Shape 30">
              <a:extLst>
                <a:ext uri="{FF2B5EF4-FFF2-40B4-BE49-F238E27FC236}">
                  <a16:creationId xmlns:a16="http://schemas.microsoft.com/office/drawing/2014/main" id="{6D9DE3AF-4797-4D72-85D5-AFA1F89F9480}"/>
                </a:ext>
              </a:extLst>
            </p:cNvPr>
            <p:cNvSpPr/>
            <p:nvPr/>
          </p:nvSpPr>
          <p:spPr>
            <a:xfrm>
              <a:off x="3759885" y="4900959"/>
              <a:ext cx="7728267" cy="653100"/>
            </a:xfrm>
            <a:custGeom>
              <a:avLst/>
              <a:gdLst>
                <a:gd name="connsiteX0" fmla="*/ 0 w 7728267"/>
                <a:gd name="connsiteY0" fmla="*/ 0 h 1271831"/>
                <a:gd name="connsiteX1" fmla="*/ 7728267 w 7728267"/>
                <a:gd name="connsiteY1" fmla="*/ 0 h 1271831"/>
                <a:gd name="connsiteX2" fmla="*/ 7728267 w 7728267"/>
                <a:gd name="connsiteY2" fmla="*/ 1271831 h 1271831"/>
                <a:gd name="connsiteX3" fmla="*/ 0 w 7728267"/>
                <a:gd name="connsiteY3" fmla="*/ 1271831 h 1271831"/>
                <a:gd name="connsiteX4" fmla="*/ 0 w 7728267"/>
                <a:gd name="connsiteY4" fmla="*/ 0 h 1271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8267" h="1271831">
                  <a:moveTo>
                    <a:pt x="0" y="0"/>
                  </a:moveTo>
                  <a:lnTo>
                    <a:pt x="7728267" y="0"/>
                  </a:lnTo>
                  <a:lnTo>
                    <a:pt x="7728267" y="1271831"/>
                  </a:lnTo>
                  <a:lnTo>
                    <a:pt x="0" y="1271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7160" tIns="137160" rIns="137160" bIns="137160" numCol="1" spcCol="1270" anchor="t" anchorCtr="0">
              <a:noAutofit/>
            </a:bodyPr>
            <a:lstStyle/>
            <a:p>
              <a:pPr marL="457200" lvl="0" indent="-457200" algn="l" defTabSz="1600200">
                <a:lnSpc>
                  <a:spcPct val="90000"/>
                </a:lnSpc>
                <a:spcBef>
                  <a:spcPct val="0"/>
                </a:spcBef>
                <a:spcAft>
                  <a:spcPct val="35000"/>
                </a:spcAft>
                <a:buClr>
                  <a:srgbClr val="40BAD2"/>
                </a:buClr>
                <a:buFont typeface="Arial" panose="020B0604020202020204" pitchFamily="34" charset="0"/>
                <a:buChar char="•"/>
              </a:pPr>
              <a:r>
                <a:rPr lang="en-US" sz="2800" dirty="0">
                  <a:solidFill>
                    <a:schemeClr val="tx1">
                      <a:lumMod val="65000"/>
                      <a:lumOff val="35000"/>
                    </a:schemeClr>
                  </a:solidFill>
                </a:rPr>
                <a:t>Professional focus on student success</a:t>
              </a:r>
            </a:p>
          </p:txBody>
        </p:sp>
      </p:grpSp>
    </p:spTree>
    <p:extLst>
      <p:ext uri="{BB962C8B-B14F-4D97-AF65-F5344CB8AC3E}">
        <p14:creationId xmlns:p14="http://schemas.microsoft.com/office/powerpoint/2010/main" val="1518161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B4AD1-A96E-44DB-9294-A0D3CBE9149C}"/>
              </a:ext>
            </a:extLst>
          </p:cNvPr>
          <p:cNvSpPr>
            <a:spLocks noGrp="1"/>
          </p:cNvSpPr>
          <p:nvPr>
            <p:ph type="title"/>
          </p:nvPr>
        </p:nvSpPr>
        <p:spPr>
          <a:xfrm>
            <a:off x="252919" y="762000"/>
            <a:ext cx="2947482" cy="5321299"/>
          </a:xfrm>
        </p:spPr>
        <p:txBody>
          <a:bodyPr/>
          <a:lstStyle/>
          <a:p>
            <a:r>
              <a:rPr lang="en-US" dirty="0"/>
              <a:t>Our Original Pipeline</a:t>
            </a:r>
          </a:p>
        </p:txBody>
      </p:sp>
      <p:sp>
        <p:nvSpPr>
          <p:cNvPr id="3" name="Content Placeholder 2">
            <a:extLst>
              <a:ext uri="{FF2B5EF4-FFF2-40B4-BE49-F238E27FC236}">
                <a16:creationId xmlns:a16="http://schemas.microsoft.com/office/drawing/2014/main" id="{45681A2F-16FE-43D4-9372-D65BDF5A7109}"/>
              </a:ext>
            </a:extLst>
          </p:cNvPr>
          <p:cNvSpPr>
            <a:spLocks noGrp="1"/>
          </p:cNvSpPr>
          <p:nvPr>
            <p:ph idx="1"/>
          </p:nvPr>
        </p:nvSpPr>
        <p:spPr>
          <a:xfrm>
            <a:off x="3825925" y="0"/>
            <a:ext cx="6209615" cy="6083299"/>
          </a:xfrm>
        </p:spPr>
        <p:txBody>
          <a:bodyPr/>
          <a:lstStyle/>
          <a:p>
            <a:pPr marL="0" indent="0">
              <a:buNone/>
            </a:pPr>
            <a:r>
              <a:rPr lang="en-US" sz="2800" dirty="0">
                <a:ea typeface="+mn-lt"/>
                <a:cs typeface="+mn-lt"/>
              </a:rPr>
              <a:t>In the past, many Butler students faced a </a:t>
            </a:r>
            <a:r>
              <a:rPr lang="en-US" sz="2800" b="1" i="1" dirty="0">
                <a:ea typeface="+mn-lt"/>
                <a:cs typeface="+mn-lt"/>
              </a:rPr>
              <a:t>lengthy pipeline</a:t>
            </a:r>
            <a:r>
              <a:rPr lang="en-US" sz="2800" i="1" dirty="0">
                <a:ea typeface="+mn-lt"/>
                <a:cs typeface="+mn-lt"/>
              </a:rPr>
              <a:t> </a:t>
            </a:r>
            <a:r>
              <a:rPr lang="en-US" sz="2800" dirty="0">
                <a:ea typeface="+mn-lt"/>
                <a:cs typeface="+mn-lt"/>
              </a:rPr>
              <a:t>of English courses. Depending on their original placement at Butler, it took them at least </a:t>
            </a:r>
            <a:r>
              <a:rPr lang="en-US" sz="2800" b="1" i="1" dirty="0">
                <a:ea typeface="+mn-lt"/>
                <a:cs typeface="+mn-lt"/>
              </a:rPr>
              <a:t>four</a:t>
            </a:r>
            <a:r>
              <a:rPr lang="en-US" sz="2800" dirty="0">
                <a:ea typeface="+mn-lt"/>
                <a:cs typeface="+mn-lt"/>
              </a:rPr>
              <a:t> semesters to complete their English requirements.  Many students "leaked out" along the way.</a:t>
            </a:r>
            <a:endParaRPr lang="en-US" sz="2800" dirty="0"/>
          </a:p>
          <a:p>
            <a:endParaRPr lang="en-US" sz="2400" dirty="0"/>
          </a:p>
          <a:p>
            <a:endParaRPr lang="en-US" dirty="0"/>
          </a:p>
          <a:p>
            <a:endParaRPr lang="en-US" dirty="0"/>
          </a:p>
        </p:txBody>
      </p:sp>
      <p:grpSp>
        <p:nvGrpSpPr>
          <p:cNvPr id="13" name="Group 12">
            <a:extLst>
              <a:ext uri="{FF2B5EF4-FFF2-40B4-BE49-F238E27FC236}">
                <a16:creationId xmlns:a16="http://schemas.microsoft.com/office/drawing/2014/main" id="{A6276EC7-D252-4D99-8B0C-70F12F3C0441}"/>
              </a:ext>
            </a:extLst>
          </p:cNvPr>
          <p:cNvGrpSpPr/>
          <p:nvPr/>
        </p:nvGrpSpPr>
        <p:grpSpPr>
          <a:xfrm>
            <a:off x="3825925" y="4317269"/>
            <a:ext cx="1516096" cy="1504748"/>
            <a:chOff x="-2138526" y="3041649"/>
            <a:chExt cx="1516096" cy="1504748"/>
          </a:xfrm>
        </p:grpSpPr>
        <p:sp>
          <p:nvSpPr>
            <p:cNvPr id="8" name="Rectangle 7">
              <a:extLst>
                <a:ext uri="{FF2B5EF4-FFF2-40B4-BE49-F238E27FC236}">
                  <a16:creationId xmlns:a16="http://schemas.microsoft.com/office/drawing/2014/main" id="{7C30436D-3B47-4DAB-B05D-DF38AE7FE81D}"/>
                </a:ext>
              </a:extLst>
            </p:cNvPr>
            <p:cNvSpPr/>
            <p:nvPr/>
          </p:nvSpPr>
          <p:spPr>
            <a:xfrm>
              <a:off x="-2138526" y="3041649"/>
              <a:ext cx="1516096" cy="1504748"/>
            </a:xfrm>
            <a:prstGeom prst="rect">
              <a:avLst/>
            </a:prstGeom>
            <a:solidFill>
              <a:srgbClr val="EE70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56737A0-3982-4FBB-A570-B7DD612E6D6C}"/>
                </a:ext>
              </a:extLst>
            </p:cNvPr>
            <p:cNvSpPr/>
            <p:nvPr/>
          </p:nvSpPr>
          <p:spPr>
            <a:xfrm>
              <a:off x="-1845287" y="3313291"/>
              <a:ext cx="929617" cy="961463"/>
            </a:xfrm>
            <a:prstGeom prst="rect">
              <a:avLst/>
            </a:prstGeom>
            <a:solidFill>
              <a:srgbClr val="EE7008"/>
            </a:solidFill>
            <a:ln w="63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ENGL</a:t>
              </a:r>
            </a:p>
            <a:p>
              <a:pPr algn="ctr"/>
              <a:r>
                <a:rPr lang="en-US" sz="2000" b="1" dirty="0"/>
                <a:t>052</a:t>
              </a:r>
            </a:p>
          </p:txBody>
        </p:sp>
      </p:grpSp>
      <p:grpSp>
        <p:nvGrpSpPr>
          <p:cNvPr id="14" name="Group 13">
            <a:extLst>
              <a:ext uri="{FF2B5EF4-FFF2-40B4-BE49-F238E27FC236}">
                <a16:creationId xmlns:a16="http://schemas.microsoft.com/office/drawing/2014/main" id="{7E86E6E0-5E31-40FD-BC35-C0D47814BCB5}"/>
              </a:ext>
            </a:extLst>
          </p:cNvPr>
          <p:cNvGrpSpPr/>
          <p:nvPr/>
        </p:nvGrpSpPr>
        <p:grpSpPr>
          <a:xfrm>
            <a:off x="5735620" y="4317269"/>
            <a:ext cx="1516096" cy="1504748"/>
            <a:chOff x="-2138526" y="3041649"/>
            <a:chExt cx="1516096" cy="1504748"/>
          </a:xfrm>
        </p:grpSpPr>
        <p:sp>
          <p:nvSpPr>
            <p:cNvPr id="15" name="Rectangle 14">
              <a:extLst>
                <a:ext uri="{FF2B5EF4-FFF2-40B4-BE49-F238E27FC236}">
                  <a16:creationId xmlns:a16="http://schemas.microsoft.com/office/drawing/2014/main" id="{4CF9DBE4-E72B-48A9-B896-4467D5E929EF}"/>
                </a:ext>
              </a:extLst>
            </p:cNvPr>
            <p:cNvSpPr/>
            <p:nvPr/>
          </p:nvSpPr>
          <p:spPr>
            <a:xfrm>
              <a:off x="-2138526" y="3041649"/>
              <a:ext cx="1516096" cy="1504748"/>
            </a:xfrm>
            <a:prstGeom prst="rect">
              <a:avLst/>
            </a:prstGeom>
            <a:solidFill>
              <a:srgbClr val="90B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0D513C2-267C-46C5-B9F3-CA15A65EAE5B}"/>
                </a:ext>
              </a:extLst>
            </p:cNvPr>
            <p:cNvSpPr/>
            <p:nvPr/>
          </p:nvSpPr>
          <p:spPr>
            <a:xfrm>
              <a:off x="-1845287" y="3313291"/>
              <a:ext cx="929617" cy="961463"/>
            </a:xfrm>
            <a:prstGeom prst="rect">
              <a:avLst/>
            </a:prstGeom>
            <a:solidFill>
              <a:srgbClr val="EE7008"/>
            </a:solidFill>
            <a:ln w="63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ENGL</a:t>
              </a:r>
            </a:p>
            <a:p>
              <a:pPr algn="ctr"/>
              <a:r>
                <a:rPr lang="en-US" sz="2000" b="1" dirty="0"/>
                <a:t>060</a:t>
              </a:r>
            </a:p>
          </p:txBody>
        </p:sp>
      </p:grpSp>
      <p:sp>
        <p:nvSpPr>
          <p:cNvPr id="18" name="Rectangle 17">
            <a:extLst>
              <a:ext uri="{FF2B5EF4-FFF2-40B4-BE49-F238E27FC236}">
                <a16:creationId xmlns:a16="http://schemas.microsoft.com/office/drawing/2014/main" id="{D49A7A80-F354-4DD4-8E8A-5C77F2FCD37F}"/>
              </a:ext>
            </a:extLst>
          </p:cNvPr>
          <p:cNvSpPr/>
          <p:nvPr/>
        </p:nvSpPr>
        <p:spPr>
          <a:xfrm>
            <a:off x="7810563" y="4317268"/>
            <a:ext cx="1516096" cy="1504748"/>
          </a:xfrm>
          <a:prstGeom prst="rect">
            <a:avLst/>
          </a:prstGeom>
          <a:solidFill>
            <a:srgbClr val="90B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ENGL</a:t>
            </a:r>
          </a:p>
          <a:p>
            <a:pPr algn="ctr"/>
            <a:r>
              <a:rPr lang="en-US" sz="2000" b="1" dirty="0"/>
              <a:t>101</a:t>
            </a:r>
          </a:p>
        </p:txBody>
      </p:sp>
      <p:sp>
        <p:nvSpPr>
          <p:cNvPr id="20" name="Rectangle 19">
            <a:extLst>
              <a:ext uri="{FF2B5EF4-FFF2-40B4-BE49-F238E27FC236}">
                <a16:creationId xmlns:a16="http://schemas.microsoft.com/office/drawing/2014/main" id="{C0E2BCF0-BB10-4BFB-8849-E32D843011A5}"/>
              </a:ext>
            </a:extLst>
          </p:cNvPr>
          <p:cNvSpPr/>
          <p:nvPr/>
        </p:nvSpPr>
        <p:spPr>
          <a:xfrm>
            <a:off x="9885506" y="4317268"/>
            <a:ext cx="1516096" cy="1504748"/>
          </a:xfrm>
          <a:prstGeom prst="rect">
            <a:avLst/>
          </a:prstGeom>
          <a:solidFill>
            <a:srgbClr val="90B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ENGL</a:t>
            </a:r>
          </a:p>
          <a:p>
            <a:pPr algn="ctr"/>
            <a:r>
              <a:rPr lang="en-US" sz="2000" b="1" dirty="0"/>
              <a:t>102</a:t>
            </a:r>
          </a:p>
        </p:txBody>
      </p:sp>
      <p:sp>
        <p:nvSpPr>
          <p:cNvPr id="21" name="Arrow: Right 20">
            <a:extLst>
              <a:ext uri="{FF2B5EF4-FFF2-40B4-BE49-F238E27FC236}">
                <a16:creationId xmlns:a16="http://schemas.microsoft.com/office/drawing/2014/main" id="{C15EE0CA-4BB3-4A92-8234-3C9CBC6C8004}"/>
              </a:ext>
            </a:extLst>
          </p:cNvPr>
          <p:cNvSpPr/>
          <p:nvPr/>
        </p:nvSpPr>
        <p:spPr>
          <a:xfrm>
            <a:off x="7321359" y="4930995"/>
            <a:ext cx="419560" cy="277293"/>
          </a:xfrm>
          <a:prstGeom prst="rightArrow">
            <a:avLst>
              <a:gd name="adj1" fmla="val 29246"/>
              <a:gd name="adj2" fmla="val 71907"/>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id="{0C674F0D-580B-4B72-B2CB-39F0B520451A}"/>
              </a:ext>
            </a:extLst>
          </p:cNvPr>
          <p:cNvSpPr/>
          <p:nvPr/>
        </p:nvSpPr>
        <p:spPr>
          <a:xfrm>
            <a:off x="9390433" y="4930994"/>
            <a:ext cx="419560" cy="277293"/>
          </a:xfrm>
          <a:prstGeom prst="rightArrow">
            <a:avLst>
              <a:gd name="adj1" fmla="val 29246"/>
              <a:gd name="adj2" fmla="val 71907"/>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0384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B63412C-F08E-40BC-8ABB-CD07D8637F71}"/>
              </a:ext>
            </a:extLst>
          </p:cNvPr>
          <p:cNvSpPr txBox="1">
            <a:spLocks/>
          </p:cNvSpPr>
          <p:nvPr/>
        </p:nvSpPr>
        <p:spPr>
          <a:xfrm>
            <a:off x="270605" y="749300"/>
            <a:ext cx="2947482" cy="5334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dirty="0"/>
              <a:t>ALP Progression at  Butler   </a:t>
            </a:r>
          </a:p>
        </p:txBody>
      </p:sp>
      <p:sp>
        <p:nvSpPr>
          <p:cNvPr id="4" name="Content Placeholder 2">
            <a:extLst>
              <a:ext uri="{FF2B5EF4-FFF2-40B4-BE49-F238E27FC236}">
                <a16:creationId xmlns:a16="http://schemas.microsoft.com/office/drawing/2014/main" id="{042F7351-CC93-4681-A9AA-4EF368791B12}"/>
              </a:ext>
            </a:extLst>
          </p:cNvPr>
          <p:cNvSpPr txBox="1">
            <a:spLocks/>
          </p:cNvSpPr>
          <p:nvPr/>
        </p:nvSpPr>
        <p:spPr>
          <a:xfrm>
            <a:off x="3803480" y="1019608"/>
            <a:ext cx="7530243" cy="4968170"/>
          </a:xfrm>
          <a:prstGeom prst="rect">
            <a:avLst/>
          </a:prstGeom>
        </p:spPr>
        <p:txBody>
          <a:bodyPr>
            <a:normAutofit fontScale="85000" lnSpcReduction="20000"/>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buFont typeface="Arial" panose="020B0604020202020204" pitchFamily="34" charset="0"/>
              <a:buChar char="•"/>
            </a:pPr>
            <a:r>
              <a:rPr lang="en-US" sz="3000" dirty="0"/>
              <a:t>Pilot Phase</a:t>
            </a:r>
          </a:p>
          <a:p>
            <a:pPr marL="0" indent="0">
              <a:buFont typeface="Wingdings 2" pitchFamily="18" charset="2"/>
              <a:buNone/>
            </a:pPr>
            <a:r>
              <a:rPr lang="en-US" sz="2200" dirty="0"/>
              <a:t>Spring 2013:  2 sections</a:t>
            </a:r>
          </a:p>
          <a:p>
            <a:pPr marL="0" indent="0">
              <a:buFont typeface="Wingdings 2" pitchFamily="18" charset="2"/>
              <a:buNone/>
            </a:pPr>
            <a:r>
              <a:rPr lang="en-US" sz="2200" dirty="0"/>
              <a:t>Fall 2013:  4 sections</a:t>
            </a:r>
          </a:p>
          <a:p>
            <a:pPr marL="0" indent="0">
              <a:spcBef>
                <a:spcPts val="1000"/>
              </a:spcBef>
              <a:buFont typeface="Wingdings 2" pitchFamily="18" charset="2"/>
              <a:buNone/>
            </a:pPr>
            <a:endParaRPr lang="en-US" dirty="0"/>
          </a:p>
          <a:p>
            <a:pPr>
              <a:buFont typeface="Arial" panose="020B0604020202020204" pitchFamily="34" charset="0"/>
              <a:buChar char="•"/>
            </a:pPr>
            <a:r>
              <a:rPr lang="en-US" sz="3000" dirty="0"/>
              <a:t>Expansion</a:t>
            </a:r>
          </a:p>
          <a:p>
            <a:pPr marL="0" indent="0">
              <a:buFont typeface="Wingdings 2" pitchFamily="18" charset="2"/>
              <a:buNone/>
            </a:pPr>
            <a:r>
              <a:rPr lang="en-US" sz="2200" dirty="0"/>
              <a:t>Spring 2014 and Fall 2014:  16 sections</a:t>
            </a:r>
          </a:p>
          <a:p>
            <a:pPr marL="0" indent="0">
              <a:spcBef>
                <a:spcPts val="1000"/>
              </a:spcBef>
              <a:buFont typeface="Wingdings 2" pitchFamily="18" charset="2"/>
              <a:buNone/>
            </a:pPr>
            <a:endParaRPr lang="en-US" dirty="0"/>
          </a:p>
          <a:p>
            <a:pPr>
              <a:buFont typeface="Arial" panose="020B0604020202020204" pitchFamily="34" charset="0"/>
              <a:buChar char="•"/>
            </a:pPr>
            <a:r>
              <a:rPr lang="en-US" sz="3000" dirty="0"/>
              <a:t>Full Scale Up</a:t>
            </a:r>
          </a:p>
          <a:p>
            <a:pPr marL="0" indent="0">
              <a:buFont typeface="Wingdings 2" pitchFamily="18" charset="2"/>
              <a:buNone/>
            </a:pPr>
            <a:r>
              <a:rPr lang="en-US" sz="2200" dirty="0"/>
              <a:t>Fall 2016:  35 sections, the 2nd semester for lowest-level English placers and the 1st semester for lowest-level Reading placers to enroll in ALP; and the first semester for online ALP to be offered.</a:t>
            </a:r>
          </a:p>
          <a:p>
            <a:pPr marL="0" indent="0">
              <a:spcBef>
                <a:spcPts val="1000"/>
              </a:spcBef>
              <a:buFont typeface="Wingdings 2" pitchFamily="18" charset="2"/>
              <a:buNone/>
            </a:pPr>
            <a:endParaRPr lang="en-US" dirty="0"/>
          </a:p>
          <a:p>
            <a:pPr>
              <a:buFont typeface="Arial" panose="020B0604020202020204" pitchFamily="34" charset="0"/>
              <a:buChar char="•"/>
            </a:pPr>
            <a:r>
              <a:rPr lang="en-US" sz="3000" dirty="0"/>
              <a:t>Current</a:t>
            </a:r>
          </a:p>
          <a:p>
            <a:pPr marL="0" indent="0">
              <a:buFont typeface="Wingdings 2" pitchFamily="18" charset="2"/>
              <a:buNone/>
            </a:pPr>
            <a:r>
              <a:rPr lang="en-US" sz="2200" dirty="0"/>
              <a:t>Fall 2021:  15 sections including 2 online</a:t>
            </a:r>
          </a:p>
        </p:txBody>
      </p:sp>
      <p:sp>
        <p:nvSpPr>
          <p:cNvPr id="5" name="Straight Connector 4">
            <a:extLst>
              <a:ext uri="{FF2B5EF4-FFF2-40B4-BE49-F238E27FC236}">
                <a16:creationId xmlns:a16="http://schemas.microsoft.com/office/drawing/2014/main" id="{C3C73D66-8FB6-4D96-A570-AA269E038D6A}"/>
              </a:ext>
            </a:extLst>
          </p:cNvPr>
          <p:cNvSpPr/>
          <p:nvPr/>
        </p:nvSpPr>
        <p:spPr>
          <a:xfrm>
            <a:off x="3735240" y="937475"/>
            <a:ext cx="7728267" cy="0"/>
          </a:xfrm>
          <a:prstGeom prst="line">
            <a:avLst/>
          </a:prstGeom>
          <a:ln>
            <a:solidFill>
              <a:srgbClr val="EE7008"/>
            </a:solidFill>
          </a:ln>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0" name="Straight Connector 9">
            <a:extLst>
              <a:ext uri="{FF2B5EF4-FFF2-40B4-BE49-F238E27FC236}">
                <a16:creationId xmlns:a16="http://schemas.microsoft.com/office/drawing/2014/main" id="{0EE9FF97-62EA-4D43-BF6C-CE630D240A95}"/>
              </a:ext>
            </a:extLst>
          </p:cNvPr>
          <p:cNvSpPr/>
          <p:nvPr/>
        </p:nvSpPr>
        <p:spPr>
          <a:xfrm>
            <a:off x="3735240" y="2421762"/>
            <a:ext cx="7728267" cy="0"/>
          </a:xfrm>
          <a:prstGeom prst="line">
            <a:avLst/>
          </a:prstGeom>
          <a:ln>
            <a:solidFill>
              <a:srgbClr val="EE7008"/>
            </a:solidFill>
          </a:ln>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1" name="Straight Connector 10">
            <a:extLst>
              <a:ext uri="{FF2B5EF4-FFF2-40B4-BE49-F238E27FC236}">
                <a16:creationId xmlns:a16="http://schemas.microsoft.com/office/drawing/2014/main" id="{253FEFB3-698D-4734-A861-4DD6936CE3C1}"/>
              </a:ext>
            </a:extLst>
          </p:cNvPr>
          <p:cNvSpPr/>
          <p:nvPr/>
        </p:nvSpPr>
        <p:spPr>
          <a:xfrm>
            <a:off x="3735240" y="3490297"/>
            <a:ext cx="7728267" cy="0"/>
          </a:xfrm>
          <a:prstGeom prst="line">
            <a:avLst/>
          </a:prstGeom>
          <a:ln>
            <a:solidFill>
              <a:srgbClr val="EE7008"/>
            </a:solidFill>
          </a:ln>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2" name="Straight Connector 11">
            <a:extLst>
              <a:ext uri="{FF2B5EF4-FFF2-40B4-BE49-F238E27FC236}">
                <a16:creationId xmlns:a16="http://schemas.microsoft.com/office/drawing/2014/main" id="{0843D78B-0DAF-4F41-894D-5BC6F3A0C224}"/>
              </a:ext>
            </a:extLst>
          </p:cNvPr>
          <p:cNvSpPr/>
          <p:nvPr/>
        </p:nvSpPr>
        <p:spPr>
          <a:xfrm>
            <a:off x="3735240" y="4995778"/>
            <a:ext cx="7728267" cy="0"/>
          </a:xfrm>
          <a:prstGeom prst="line">
            <a:avLst/>
          </a:prstGeom>
          <a:ln>
            <a:solidFill>
              <a:srgbClr val="EE7008"/>
            </a:solidFill>
          </a:ln>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2121325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3EC6D98-47E8-4E5D-B405-92945336C36F}"/>
              </a:ext>
            </a:extLst>
          </p:cNvPr>
          <p:cNvSpPr txBox="1">
            <a:spLocks/>
          </p:cNvSpPr>
          <p:nvPr/>
        </p:nvSpPr>
        <p:spPr>
          <a:xfrm>
            <a:off x="234374" y="764337"/>
            <a:ext cx="3029525" cy="53293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dirty="0"/>
              <a:t>Characteristics of Our Program</a:t>
            </a:r>
          </a:p>
        </p:txBody>
      </p:sp>
      <p:grpSp>
        <p:nvGrpSpPr>
          <p:cNvPr id="27" name="Group 26">
            <a:extLst>
              <a:ext uri="{FF2B5EF4-FFF2-40B4-BE49-F238E27FC236}">
                <a16:creationId xmlns:a16="http://schemas.microsoft.com/office/drawing/2014/main" id="{27D2785F-AD1B-4960-946D-D684DDA6936C}"/>
              </a:ext>
            </a:extLst>
          </p:cNvPr>
          <p:cNvGrpSpPr/>
          <p:nvPr/>
        </p:nvGrpSpPr>
        <p:grpSpPr>
          <a:xfrm>
            <a:off x="3677357" y="908515"/>
            <a:ext cx="8005306" cy="5040967"/>
            <a:chOff x="3749546" y="908514"/>
            <a:chExt cx="8005306" cy="5040967"/>
          </a:xfrm>
        </p:grpSpPr>
        <p:sp>
          <p:nvSpPr>
            <p:cNvPr id="28" name="Rectangle: Rounded Corners 27">
              <a:extLst>
                <a:ext uri="{FF2B5EF4-FFF2-40B4-BE49-F238E27FC236}">
                  <a16:creationId xmlns:a16="http://schemas.microsoft.com/office/drawing/2014/main" id="{A9810AF9-E22C-4D06-955D-2691FCC18E23}"/>
                </a:ext>
              </a:extLst>
            </p:cNvPr>
            <p:cNvSpPr/>
            <p:nvPr/>
          </p:nvSpPr>
          <p:spPr>
            <a:xfrm>
              <a:off x="3749546" y="908514"/>
              <a:ext cx="8005306" cy="593054"/>
            </a:xfrm>
            <a:prstGeom prst="roundRect">
              <a:avLst>
                <a:gd name="adj" fmla="val 10000"/>
              </a:avLst>
            </a:prstGeom>
          </p:spPr>
          <p:style>
            <a:lnRef idx="0">
              <a:schemeClr val="accent6">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29" name="Rectangle 28">
              <a:extLst>
                <a:ext uri="{FF2B5EF4-FFF2-40B4-BE49-F238E27FC236}">
                  <a16:creationId xmlns:a16="http://schemas.microsoft.com/office/drawing/2014/main" id="{E17BC2E0-38E6-4D26-BBD8-1355D5B70B8A}"/>
                </a:ext>
              </a:extLst>
            </p:cNvPr>
            <p:cNvSpPr/>
            <p:nvPr/>
          </p:nvSpPr>
          <p:spPr>
            <a:xfrm>
              <a:off x="3928946" y="1041952"/>
              <a:ext cx="326180" cy="326180"/>
            </a:xfrm>
            <a:prstGeom prst="rect">
              <a:avLst/>
            </a:prstGeom>
            <a:blipFill>
              <a:blip r:embed="rId3"/>
              <a:srcRect/>
              <a:stretch>
                <a:fillRect l="-28000" r="-28000"/>
              </a:stretch>
            </a:blipFill>
            <a:ln>
              <a:noFill/>
            </a:ln>
          </p:spPr>
          <p:style>
            <a:lnRef idx="2">
              <a:scrgbClr r="0" g="0" b="0"/>
            </a:lnRef>
            <a:fillRef idx="1">
              <a:scrgbClr r="0" g="0" b="0"/>
            </a:fillRef>
            <a:effectRef idx="0">
              <a:schemeClr val="accent6">
                <a:hueOff val="0"/>
                <a:satOff val="0"/>
                <a:lumOff val="0"/>
                <a:alphaOff val="0"/>
              </a:schemeClr>
            </a:effectRef>
            <a:fontRef idx="minor">
              <a:schemeClr val="lt1"/>
            </a:fontRef>
          </p:style>
        </p:sp>
        <p:sp>
          <p:nvSpPr>
            <p:cNvPr id="30" name="Freeform: Shape 29">
              <a:extLst>
                <a:ext uri="{FF2B5EF4-FFF2-40B4-BE49-F238E27FC236}">
                  <a16:creationId xmlns:a16="http://schemas.microsoft.com/office/drawing/2014/main" id="{7AA10723-394D-4C9D-8998-358865FF9F3C}"/>
                </a:ext>
              </a:extLst>
            </p:cNvPr>
            <p:cNvSpPr/>
            <p:nvPr/>
          </p:nvSpPr>
          <p:spPr>
            <a:xfrm>
              <a:off x="4434525" y="908514"/>
              <a:ext cx="6608631" cy="593054"/>
            </a:xfrm>
            <a:custGeom>
              <a:avLst/>
              <a:gdLst>
                <a:gd name="connsiteX0" fmla="*/ 0 w 6608631"/>
                <a:gd name="connsiteY0" fmla="*/ 0 h 593054"/>
                <a:gd name="connsiteX1" fmla="*/ 6608631 w 6608631"/>
                <a:gd name="connsiteY1" fmla="*/ 0 h 593054"/>
                <a:gd name="connsiteX2" fmla="*/ 6608631 w 6608631"/>
                <a:gd name="connsiteY2" fmla="*/ 593054 h 593054"/>
                <a:gd name="connsiteX3" fmla="*/ 0 w 6608631"/>
                <a:gd name="connsiteY3" fmla="*/ 593054 h 593054"/>
                <a:gd name="connsiteX4" fmla="*/ 0 w 6608631"/>
                <a:gd name="connsiteY4" fmla="*/ 0 h 593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8631" h="593054">
                  <a:moveTo>
                    <a:pt x="0" y="0"/>
                  </a:moveTo>
                  <a:lnTo>
                    <a:pt x="6608631" y="0"/>
                  </a:lnTo>
                  <a:lnTo>
                    <a:pt x="6608631" y="593054"/>
                  </a:lnTo>
                  <a:lnTo>
                    <a:pt x="0" y="5930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2765" tIns="62765" rIns="62765" bIns="62765"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n-lt"/>
                </a:rPr>
                <a:t>Follows the Community  College of Baltimore model (Peter Adams)</a:t>
              </a:r>
            </a:p>
          </p:txBody>
        </p:sp>
        <p:sp>
          <p:nvSpPr>
            <p:cNvPr id="31" name="Rectangle: Rounded Corners 30">
              <a:extLst>
                <a:ext uri="{FF2B5EF4-FFF2-40B4-BE49-F238E27FC236}">
                  <a16:creationId xmlns:a16="http://schemas.microsoft.com/office/drawing/2014/main" id="{9F810C95-3B1F-4676-BBDB-AD31955ADF47}"/>
                </a:ext>
              </a:extLst>
            </p:cNvPr>
            <p:cNvSpPr/>
            <p:nvPr/>
          </p:nvSpPr>
          <p:spPr>
            <a:xfrm>
              <a:off x="3749546" y="1649833"/>
              <a:ext cx="8005305" cy="593054"/>
            </a:xfrm>
            <a:prstGeom prst="roundRect">
              <a:avLst>
                <a:gd name="adj" fmla="val 10000"/>
              </a:avLst>
            </a:prstGeom>
          </p:spPr>
          <p:style>
            <a:lnRef idx="0">
              <a:schemeClr val="accent6">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32" name="Rectangle 31">
              <a:extLst>
                <a:ext uri="{FF2B5EF4-FFF2-40B4-BE49-F238E27FC236}">
                  <a16:creationId xmlns:a16="http://schemas.microsoft.com/office/drawing/2014/main" id="{22CB57AB-DACA-4CF0-8345-F8187C4BC890}"/>
                </a:ext>
              </a:extLst>
            </p:cNvPr>
            <p:cNvSpPr/>
            <p:nvPr/>
          </p:nvSpPr>
          <p:spPr>
            <a:xfrm>
              <a:off x="3928946" y="1783270"/>
              <a:ext cx="326180" cy="326180"/>
            </a:xfrm>
            <a:prstGeom prst="rect">
              <a:avLst/>
            </a:prstGeom>
            <a:blipFill>
              <a:blip r:embed="rId3"/>
              <a:srcRect/>
              <a:stretch>
                <a:fillRect l="-28000" r="-28000"/>
              </a:stretch>
            </a:blipFill>
            <a:ln>
              <a:noFill/>
            </a:ln>
          </p:spPr>
          <p:style>
            <a:lnRef idx="2">
              <a:scrgbClr r="0" g="0" b="0"/>
            </a:lnRef>
            <a:fillRef idx="1">
              <a:scrgbClr r="0" g="0" b="0"/>
            </a:fillRef>
            <a:effectRef idx="0">
              <a:schemeClr val="accent6">
                <a:hueOff val="0"/>
                <a:satOff val="0"/>
                <a:lumOff val="0"/>
                <a:alphaOff val="0"/>
              </a:schemeClr>
            </a:effectRef>
            <a:fontRef idx="minor">
              <a:schemeClr val="lt1"/>
            </a:fontRef>
          </p:style>
        </p:sp>
        <p:sp>
          <p:nvSpPr>
            <p:cNvPr id="33" name="Freeform: Shape 32">
              <a:extLst>
                <a:ext uri="{FF2B5EF4-FFF2-40B4-BE49-F238E27FC236}">
                  <a16:creationId xmlns:a16="http://schemas.microsoft.com/office/drawing/2014/main" id="{CF302B65-6396-4455-A585-C241D218CB81}"/>
                </a:ext>
              </a:extLst>
            </p:cNvPr>
            <p:cNvSpPr/>
            <p:nvPr/>
          </p:nvSpPr>
          <p:spPr>
            <a:xfrm>
              <a:off x="4434525" y="1649833"/>
              <a:ext cx="6608631" cy="593054"/>
            </a:xfrm>
            <a:custGeom>
              <a:avLst/>
              <a:gdLst>
                <a:gd name="connsiteX0" fmla="*/ 0 w 6608631"/>
                <a:gd name="connsiteY0" fmla="*/ 0 h 593054"/>
                <a:gd name="connsiteX1" fmla="*/ 6608631 w 6608631"/>
                <a:gd name="connsiteY1" fmla="*/ 0 h 593054"/>
                <a:gd name="connsiteX2" fmla="*/ 6608631 w 6608631"/>
                <a:gd name="connsiteY2" fmla="*/ 593054 h 593054"/>
                <a:gd name="connsiteX3" fmla="*/ 0 w 6608631"/>
                <a:gd name="connsiteY3" fmla="*/ 593054 h 593054"/>
                <a:gd name="connsiteX4" fmla="*/ 0 w 6608631"/>
                <a:gd name="connsiteY4" fmla="*/ 0 h 593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8631" h="593054">
                  <a:moveTo>
                    <a:pt x="0" y="0"/>
                  </a:moveTo>
                  <a:lnTo>
                    <a:pt x="6608631" y="0"/>
                  </a:lnTo>
                  <a:lnTo>
                    <a:pt x="6608631" y="593054"/>
                  </a:lnTo>
                  <a:lnTo>
                    <a:pt x="0" y="5930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2765" tIns="62765" rIns="62765" bIns="62765"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n-lt"/>
                </a:rPr>
                <a:t>Back-to-back corequisites</a:t>
              </a:r>
            </a:p>
          </p:txBody>
        </p:sp>
        <p:sp>
          <p:nvSpPr>
            <p:cNvPr id="34" name="Rectangle: Rounded Corners 33">
              <a:extLst>
                <a:ext uri="{FF2B5EF4-FFF2-40B4-BE49-F238E27FC236}">
                  <a16:creationId xmlns:a16="http://schemas.microsoft.com/office/drawing/2014/main" id="{D3818AD7-0246-4B42-A0C8-25FFF685E347}"/>
                </a:ext>
              </a:extLst>
            </p:cNvPr>
            <p:cNvSpPr/>
            <p:nvPr/>
          </p:nvSpPr>
          <p:spPr>
            <a:xfrm>
              <a:off x="3749547" y="2391152"/>
              <a:ext cx="8005304" cy="593054"/>
            </a:xfrm>
            <a:prstGeom prst="roundRect">
              <a:avLst>
                <a:gd name="adj" fmla="val 10000"/>
              </a:avLst>
            </a:prstGeom>
          </p:spPr>
          <p:style>
            <a:lnRef idx="0">
              <a:schemeClr val="accent6">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35" name="Rectangle 34">
              <a:extLst>
                <a:ext uri="{FF2B5EF4-FFF2-40B4-BE49-F238E27FC236}">
                  <a16:creationId xmlns:a16="http://schemas.microsoft.com/office/drawing/2014/main" id="{C99C8009-E04F-4E48-B618-796129BD46D1}"/>
                </a:ext>
              </a:extLst>
            </p:cNvPr>
            <p:cNvSpPr/>
            <p:nvPr/>
          </p:nvSpPr>
          <p:spPr>
            <a:xfrm>
              <a:off x="3928946" y="2524589"/>
              <a:ext cx="326180" cy="326180"/>
            </a:xfrm>
            <a:prstGeom prst="rect">
              <a:avLst/>
            </a:prstGeom>
            <a:blipFill>
              <a:blip r:embed="rId3">
                <a:extLst>
                  <a:ext uri="{28A0092B-C50C-407E-A947-70E740481C1C}">
                    <a14:useLocalDpi xmlns:a14="http://schemas.microsoft.com/office/drawing/2010/main" val="0"/>
                  </a:ext>
                </a:extLst>
              </a:blip>
              <a:srcRect/>
              <a:stretch>
                <a:fillRect l="-28000" r="-28000"/>
              </a:stretch>
            </a:blipFill>
            <a:ln>
              <a:noFill/>
            </a:ln>
          </p:spPr>
          <p:style>
            <a:lnRef idx="2">
              <a:scrgbClr r="0" g="0" b="0"/>
            </a:lnRef>
            <a:fillRef idx="1">
              <a:scrgbClr r="0" g="0" b="0"/>
            </a:fillRef>
            <a:effectRef idx="0">
              <a:schemeClr val="accent6">
                <a:hueOff val="0"/>
                <a:satOff val="0"/>
                <a:lumOff val="0"/>
                <a:alphaOff val="0"/>
              </a:schemeClr>
            </a:effectRef>
            <a:fontRef idx="minor">
              <a:schemeClr val="lt1"/>
            </a:fontRef>
          </p:style>
        </p:sp>
        <p:sp>
          <p:nvSpPr>
            <p:cNvPr id="36" name="Freeform: Shape 35">
              <a:extLst>
                <a:ext uri="{FF2B5EF4-FFF2-40B4-BE49-F238E27FC236}">
                  <a16:creationId xmlns:a16="http://schemas.microsoft.com/office/drawing/2014/main" id="{D59E5402-417D-4037-9E4A-7EEB50754022}"/>
                </a:ext>
              </a:extLst>
            </p:cNvPr>
            <p:cNvSpPr/>
            <p:nvPr/>
          </p:nvSpPr>
          <p:spPr>
            <a:xfrm>
              <a:off x="4434525" y="2391152"/>
              <a:ext cx="6608631" cy="593054"/>
            </a:xfrm>
            <a:custGeom>
              <a:avLst/>
              <a:gdLst>
                <a:gd name="connsiteX0" fmla="*/ 0 w 6608631"/>
                <a:gd name="connsiteY0" fmla="*/ 0 h 593054"/>
                <a:gd name="connsiteX1" fmla="*/ 6608631 w 6608631"/>
                <a:gd name="connsiteY1" fmla="*/ 0 h 593054"/>
                <a:gd name="connsiteX2" fmla="*/ 6608631 w 6608631"/>
                <a:gd name="connsiteY2" fmla="*/ 593054 h 593054"/>
                <a:gd name="connsiteX3" fmla="*/ 0 w 6608631"/>
                <a:gd name="connsiteY3" fmla="*/ 593054 h 593054"/>
                <a:gd name="connsiteX4" fmla="*/ 0 w 6608631"/>
                <a:gd name="connsiteY4" fmla="*/ 0 h 593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8631" h="593054">
                  <a:moveTo>
                    <a:pt x="0" y="0"/>
                  </a:moveTo>
                  <a:lnTo>
                    <a:pt x="6608631" y="0"/>
                  </a:lnTo>
                  <a:lnTo>
                    <a:pt x="6608631" y="593054"/>
                  </a:lnTo>
                  <a:lnTo>
                    <a:pt x="0" y="5930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2765" tIns="62765" rIns="62765" bIns="62765"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n-lt"/>
                </a:rPr>
                <a:t>Taught by same professor</a:t>
              </a:r>
            </a:p>
          </p:txBody>
        </p:sp>
        <p:sp>
          <p:nvSpPr>
            <p:cNvPr id="37" name="Rectangle: Rounded Corners 36">
              <a:extLst>
                <a:ext uri="{FF2B5EF4-FFF2-40B4-BE49-F238E27FC236}">
                  <a16:creationId xmlns:a16="http://schemas.microsoft.com/office/drawing/2014/main" id="{7F50C4AE-6F7F-4297-8003-EFF72F98865D}"/>
                </a:ext>
              </a:extLst>
            </p:cNvPr>
            <p:cNvSpPr/>
            <p:nvPr/>
          </p:nvSpPr>
          <p:spPr>
            <a:xfrm>
              <a:off x="3749546" y="3132471"/>
              <a:ext cx="8005305" cy="593054"/>
            </a:xfrm>
            <a:prstGeom prst="roundRect">
              <a:avLst>
                <a:gd name="adj" fmla="val 10000"/>
              </a:avLst>
            </a:prstGeom>
          </p:spPr>
          <p:style>
            <a:lnRef idx="0">
              <a:schemeClr val="accent6">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38" name="Rectangle 37">
              <a:extLst>
                <a:ext uri="{FF2B5EF4-FFF2-40B4-BE49-F238E27FC236}">
                  <a16:creationId xmlns:a16="http://schemas.microsoft.com/office/drawing/2014/main" id="{78FF3FC7-1375-458D-B9A0-6829C85FE0D6}"/>
                </a:ext>
              </a:extLst>
            </p:cNvPr>
            <p:cNvSpPr/>
            <p:nvPr/>
          </p:nvSpPr>
          <p:spPr>
            <a:xfrm>
              <a:off x="3928946" y="3265908"/>
              <a:ext cx="326180" cy="326180"/>
            </a:xfrm>
            <a:prstGeom prst="rect">
              <a:avLst/>
            </a:prstGeom>
            <a:blipFill>
              <a:blip r:embed="rId3">
                <a:extLst>
                  <a:ext uri="{28A0092B-C50C-407E-A947-70E740481C1C}">
                    <a14:useLocalDpi xmlns:a14="http://schemas.microsoft.com/office/drawing/2010/main" val="0"/>
                  </a:ext>
                </a:extLst>
              </a:blip>
              <a:srcRect/>
              <a:stretch>
                <a:fillRect l="-28000" r="-28000"/>
              </a:stretch>
            </a:blipFill>
            <a:ln>
              <a:noFill/>
            </a:ln>
          </p:spPr>
          <p:style>
            <a:lnRef idx="2">
              <a:scrgbClr r="0" g="0" b="0"/>
            </a:lnRef>
            <a:fillRef idx="1">
              <a:scrgbClr r="0" g="0" b="0"/>
            </a:fillRef>
            <a:effectRef idx="0">
              <a:schemeClr val="accent6">
                <a:hueOff val="0"/>
                <a:satOff val="0"/>
                <a:lumOff val="0"/>
                <a:alphaOff val="0"/>
              </a:schemeClr>
            </a:effectRef>
            <a:fontRef idx="minor">
              <a:schemeClr val="lt1"/>
            </a:fontRef>
          </p:style>
        </p:sp>
        <p:sp>
          <p:nvSpPr>
            <p:cNvPr id="39" name="Freeform: Shape 38">
              <a:extLst>
                <a:ext uri="{FF2B5EF4-FFF2-40B4-BE49-F238E27FC236}">
                  <a16:creationId xmlns:a16="http://schemas.microsoft.com/office/drawing/2014/main" id="{E065D28D-801A-4BED-ABCA-52478FC07636}"/>
                </a:ext>
              </a:extLst>
            </p:cNvPr>
            <p:cNvSpPr/>
            <p:nvPr/>
          </p:nvSpPr>
          <p:spPr>
            <a:xfrm>
              <a:off x="4434525" y="3132471"/>
              <a:ext cx="6608631" cy="593054"/>
            </a:xfrm>
            <a:custGeom>
              <a:avLst/>
              <a:gdLst>
                <a:gd name="connsiteX0" fmla="*/ 0 w 6608631"/>
                <a:gd name="connsiteY0" fmla="*/ 0 h 593054"/>
                <a:gd name="connsiteX1" fmla="*/ 6608631 w 6608631"/>
                <a:gd name="connsiteY1" fmla="*/ 0 h 593054"/>
                <a:gd name="connsiteX2" fmla="*/ 6608631 w 6608631"/>
                <a:gd name="connsiteY2" fmla="*/ 593054 h 593054"/>
                <a:gd name="connsiteX3" fmla="*/ 0 w 6608631"/>
                <a:gd name="connsiteY3" fmla="*/ 593054 h 593054"/>
                <a:gd name="connsiteX4" fmla="*/ 0 w 6608631"/>
                <a:gd name="connsiteY4" fmla="*/ 0 h 593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8631" h="593054">
                  <a:moveTo>
                    <a:pt x="0" y="0"/>
                  </a:moveTo>
                  <a:lnTo>
                    <a:pt x="6608631" y="0"/>
                  </a:lnTo>
                  <a:lnTo>
                    <a:pt x="6608631" y="593054"/>
                  </a:lnTo>
                  <a:lnTo>
                    <a:pt x="0" y="5930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2765" tIns="62765" rIns="62765" bIns="62765"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n-lt"/>
                </a:rPr>
                <a:t>Must pass both to move on</a:t>
              </a:r>
            </a:p>
          </p:txBody>
        </p:sp>
        <p:sp>
          <p:nvSpPr>
            <p:cNvPr id="40" name="Rectangle: Rounded Corners 39">
              <a:extLst>
                <a:ext uri="{FF2B5EF4-FFF2-40B4-BE49-F238E27FC236}">
                  <a16:creationId xmlns:a16="http://schemas.microsoft.com/office/drawing/2014/main" id="{2B54C12A-51E5-45A0-AB4C-67023146018D}"/>
                </a:ext>
              </a:extLst>
            </p:cNvPr>
            <p:cNvSpPr/>
            <p:nvPr/>
          </p:nvSpPr>
          <p:spPr>
            <a:xfrm>
              <a:off x="3749547" y="3873789"/>
              <a:ext cx="8005304" cy="593054"/>
            </a:xfrm>
            <a:prstGeom prst="roundRect">
              <a:avLst>
                <a:gd name="adj" fmla="val 10000"/>
              </a:avLst>
            </a:prstGeom>
          </p:spPr>
          <p:style>
            <a:lnRef idx="0">
              <a:schemeClr val="accent6">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41" name="Rectangle 40">
              <a:extLst>
                <a:ext uri="{FF2B5EF4-FFF2-40B4-BE49-F238E27FC236}">
                  <a16:creationId xmlns:a16="http://schemas.microsoft.com/office/drawing/2014/main" id="{31D53C42-6D66-46CF-B93C-CB91C7A7B57E}"/>
                </a:ext>
              </a:extLst>
            </p:cNvPr>
            <p:cNvSpPr/>
            <p:nvPr/>
          </p:nvSpPr>
          <p:spPr>
            <a:xfrm>
              <a:off x="3928946" y="4007227"/>
              <a:ext cx="326180" cy="326180"/>
            </a:xfrm>
            <a:prstGeom prst="rect">
              <a:avLst/>
            </a:prstGeom>
            <a:blipFill>
              <a:blip r:embed="rId3"/>
              <a:srcRect/>
              <a:stretch>
                <a:fillRect l="-28000" r="-28000"/>
              </a:stretch>
            </a:blipFill>
            <a:ln>
              <a:noFill/>
            </a:ln>
          </p:spPr>
          <p:style>
            <a:lnRef idx="2">
              <a:scrgbClr r="0" g="0" b="0"/>
            </a:lnRef>
            <a:fillRef idx="1">
              <a:scrgbClr r="0" g="0" b="0"/>
            </a:fillRef>
            <a:effectRef idx="0">
              <a:schemeClr val="accent6">
                <a:hueOff val="0"/>
                <a:satOff val="0"/>
                <a:lumOff val="0"/>
                <a:alphaOff val="0"/>
              </a:schemeClr>
            </a:effectRef>
            <a:fontRef idx="minor">
              <a:schemeClr val="lt1"/>
            </a:fontRef>
          </p:style>
        </p:sp>
        <p:sp>
          <p:nvSpPr>
            <p:cNvPr id="42" name="Freeform: Shape 41">
              <a:extLst>
                <a:ext uri="{FF2B5EF4-FFF2-40B4-BE49-F238E27FC236}">
                  <a16:creationId xmlns:a16="http://schemas.microsoft.com/office/drawing/2014/main" id="{8B726074-996F-494F-85AF-BEFC6B9C30CA}"/>
                </a:ext>
              </a:extLst>
            </p:cNvPr>
            <p:cNvSpPr/>
            <p:nvPr/>
          </p:nvSpPr>
          <p:spPr>
            <a:xfrm>
              <a:off x="4434525" y="3873789"/>
              <a:ext cx="6983442" cy="593054"/>
            </a:xfrm>
            <a:custGeom>
              <a:avLst/>
              <a:gdLst>
                <a:gd name="connsiteX0" fmla="*/ 0 w 6608631"/>
                <a:gd name="connsiteY0" fmla="*/ 0 h 593054"/>
                <a:gd name="connsiteX1" fmla="*/ 6608631 w 6608631"/>
                <a:gd name="connsiteY1" fmla="*/ 0 h 593054"/>
                <a:gd name="connsiteX2" fmla="*/ 6608631 w 6608631"/>
                <a:gd name="connsiteY2" fmla="*/ 593054 h 593054"/>
                <a:gd name="connsiteX3" fmla="*/ 0 w 6608631"/>
                <a:gd name="connsiteY3" fmla="*/ 593054 h 593054"/>
                <a:gd name="connsiteX4" fmla="*/ 0 w 6608631"/>
                <a:gd name="connsiteY4" fmla="*/ 0 h 593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8631" h="593054">
                  <a:moveTo>
                    <a:pt x="0" y="0"/>
                  </a:moveTo>
                  <a:lnTo>
                    <a:pt x="6608631" y="0"/>
                  </a:lnTo>
                  <a:lnTo>
                    <a:pt x="6608631" y="593054"/>
                  </a:lnTo>
                  <a:lnTo>
                    <a:pt x="0" y="5930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2765" tIns="62765" rIns="62765" bIns="62765"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n-lt"/>
                </a:rPr>
                <a:t>EG 060 provides scaffolding for EG 101 with academic work and smaller class size</a:t>
              </a:r>
            </a:p>
          </p:txBody>
        </p:sp>
        <p:sp>
          <p:nvSpPr>
            <p:cNvPr id="43" name="Rectangle: Rounded Corners 42">
              <a:extLst>
                <a:ext uri="{FF2B5EF4-FFF2-40B4-BE49-F238E27FC236}">
                  <a16:creationId xmlns:a16="http://schemas.microsoft.com/office/drawing/2014/main" id="{EE301518-5C07-4EF0-BAE2-DAFE90A3547A}"/>
                </a:ext>
              </a:extLst>
            </p:cNvPr>
            <p:cNvSpPr/>
            <p:nvPr/>
          </p:nvSpPr>
          <p:spPr>
            <a:xfrm>
              <a:off x="3749547" y="4615108"/>
              <a:ext cx="8005304" cy="593054"/>
            </a:xfrm>
            <a:prstGeom prst="roundRect">
              <a:avLst>
                <a:gd name="adj" fmla="val 10000"/>
              </a:avLst>
            </a:prstGeom>
          </p:spPr>
          <p:style>
            <a:lnRef idx="0">
              <a:schemeClr val="accent6">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44" name="Rectangle 43">
              <a:extLst>
                <a:ext uri="{FF2B5EF4-FFF2-40B4-BE49-F238E27FC236}">
                  <a16:creationId xmlns:a16="http://schemas.microsoft.com/office/drawing/2014/main" id="{96085C76-15A4-407D-AB69-0A3645AEBD56}"/>
                </a:ext>
              </a:extLst>
            </p:cNvPr>
            <p:cNvSpPr/>
            <p:nvPr/>
          </p:nvSpPr>
          <p:spPr>
            <a:xfrm>
              <a:off x="3928946" y="4748545"/>
              <a:ext cx="326180" cy="326180"/>
            </a:xfrm>
            <a:prstGeom prst="rect">
              <a:avLst/>
            </a:prstGeom>
            <a:blipFill>
              <a:blip r:embed="rId3">
                <a:extLst>
                  <a:ext uri="{28A0092B-C50C-407E-A947-70E740481C1C}">
                    <a14:useLocalDpi xmlns:a14="http://schemas.microsoft.com/office/drawing/2010/main" val="0"/>
                  </a:ext>
                </a:extLst>
              </a:blip>
              <a:srcRect/>
              <a:stretch>
                <a:fillRect l="-28000" r="-28000"/>
              </a:stretch>
            </a:blipFill>
            <a:ln>
              <a:noFill/>
            </a:ln>
          </p:spPr>
          <p:style>
            <a:lnRef idx="2">
              <a:scrgbClr r="0" g="0" b="0"/>
            </a:lnRef>
            <a:fillRef idx="1">
              <a:scrgbClr r="0" g="0" b="0"/>
            </a:fillRef>
            <a:effectRef idx="0">
              <a:schemeClr val="accent6">
                <a:hueOff val="0"/>
                <a:satOff val="0"/>
                <a:lumOff val="0"/>
                <a:alphaOff val="0"/>
              </a:schemeClr>
            </a:effectRef>
            <a:fontRef idx="minor">
              <a:schemeClr val="lt1"/>
            </a:fontRef>
          </p:style>
        </p:sp>
        <p:sp>
          <p:nvSpPr>
            <p:cNvPr id="45" name="Freeform: Shape 44">
              <a:extLst>
                <a:ext uri="{FF2B5EF4-FFF2-40B4-BE49-F238E27FC236}">
                  <a16:creationId xmlns:a16="http://schemas.microsoft.com/office/drawing/2014/main" id="{CBF2AFEF-1DF2-4E18-A724-A1E1FF55C7FE}"/>
                </a:ext>
              </a:extLst>
            </p:cNvPr>
            <p:cNvSpPr/>
            <p:nvPr/>
          </p:nvSpPr>
          <p:spPr>
            <a:xfrm>
              <a:off x="4434525" y="4615108"/>
              <a:ext cx="6608631" cy="593054"/>
            </a:xfrm>
            <a:custGeom>
              <a:avLst/>
              <a:gdLst>
                <a:gd name="connsiteX0" fmla="*/ 0 w 6608631"/>
                <a:gd name="connsiteY0" fmla="*/ 0 h 593054"/>
                <a:gd name="connsiteX1" fmla="*/ 6608631 w 6608631"/>
                <a:gd name="connsiteY1" fmla="*/ 0 h 593054"/>
                <a:gd name="connsiteX2" fmla="*/ 6608631 w 6608631"/>
                <a:gd name="connsiteY2" fmla="*/ 593054 h 593054"/>
                <a:gd name="connsiteX3" fmla="*/ 0 w 6608631"/>
                <a:gd name="connsiteY3" fmla="*/ 593054 h 593054"/>
                <a:gd name="connsiteX4" fmla="*/ 0 w 6608631"/>
                <a:gd name="connsiteY4" fmla="*/ 0 h 593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8631" h="593054">
                  <a:moveTo>
                    <a:pt x="0" y="0"/>
                  </a:moveTo>
                  <a:lnTo>
                    <a:pt x="6608631" y="0"/>
                  </a:lnTo>
                  <a:lnTo>
                    <a:pt x="6608631" y="593054"/>
                  </a:lnTo>
                  <a:lnTo>
                    <a:pt x="0" y="5930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2765" tIns="62765" rIns="62765" bIns="62765" numCol="1" spcCol="1270" anchor="ctr" anchorCtr="0">
              <a:noAutofit/>
            </a:bodyPr>
            <a:lstStyle/>
            <a:p>
              <a:pPr marL="0" lvl="0" indent="0" algn="l" defTabSz="711200" rtl="0">
                <a:lnSpc>
                  <a:spcPct val="90000"/>
                </a:lnSpc>
                <a:spcBef>
                  <a:spcPct val="0"/>
                </a:spcBef>
                <a:spcAft>
                  <a:spcPct val="35000"/>
                </a:spcAft>
                <a:buNone/>
              </a:pPr>
              <a:r>
                <a:rPr lang="en-US" sz="1600" kern="1200" dirty="0">
                  <a:latin typeface="+mn-lt"/>
                </a:rPr>
                <a:t>High challenge, high support</a:t>
              </a:r>
            </a:p>
          </p:txBody>
        </p:sp>
        <p:sp>
          <p:nvSpPr>
            <p:cNvPr id="46" name="Rectangle: Rounded Corners 45">
              <a:extLst>
                <a:ext uri="{FF2B5EF4-FFF2-40B4-BE49-F238E27FC236}">
                  <a16:creationId xmlns:a16="http://schemas.microsoft.com/office/drawing/2014/main" id="{447FE077-6A26-4025-946A-C1434D41FECA}"/>
                </a:ext>
              </a:extLst>
            </p:cNvPr>
            <p:cNvSpPr/>
            <p:nvPr/>
          </p:nvSpPr>
          <p:spPr>
            <a:xfrm>
              <a:off x="3749547" y="5356427"/>
              <a:ext cx="8005304" cy="593054"/>
            </a:xfrm>
            <a:prstGeom prst="roundRect">
              <a:avLst>
                <a:gd name="adj" fmla="val 10000"/>
              </a:avLst>
            </a:prstGeom>
          </p:spPr>
          <p:style>
            <a:lnRef idx="0">
              <a:schemeClr val="accent6">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47" name="Rectangle 46">
              <a:extLst>
                <a:ext uri="{FF2B5EF4-FFF2-40B4-BE49-F238E27FC236}">
                  <a16:creationId xmlns:a16="http://schemas.microsoft.com/office/drawing/2014/main" id="{012C5955-4E58-405C-9C78-21E4079CBA9D}"/>
                </a:ext>
              </a:extLst>
            </p:cNvPr>
            <p:cNvSpPr/>
            <p:nvPr/>
          </p:nvSpPr>
          <p:spPr>
            <a:xfrm>
              <a:off x="3928946" y="5489864"/>
              <a:ext cx="326180" cy="326180"/>
            </a:xfrm>
            <a:prstGeom prst="rect">
              <a:avLst/>
            </a:prstGeom>
            <a:blipFill>
              <a:blip r:embed="rId3">
                <a:extLst>
                  <a:ext uri="{28A0092B-C50C-407E-A947-70E740481C1C}">
                    <a14:useLocalDpi xmlns:a14="http://schemas.microsoft.com/office/drawing/2010/main" val="0"/>
                  </a:ext>
                </a:extLst>
              </a:blip>
              <a:srcRect/>
              <a:stretch>
                <a:fillRect l="-28000" r="-28000"/>
              </a:stretch>
            </a:blipFill>
            <a:ln>
              <a:noFill/>
            </a:ln>
          </p:spPr>
          <p:style>
            <a:lnRef idx="2">
              <a:scrgbClr r="0" g="0" b="0"/>
            </a:lnRef>
            <a:fillRef idx="1">
              <a:scrgbClr r="0" g="0" b="0"/>
            </a:fillRef>
            <a:effectRef idx="0">
              <a:schemeClr val="accent6">
                <a:hueOff val="0"/>
                <a:satOff val="0"/>
                <a:lumOff val="0"/>
                <a:alphaOff val="0"/>
              </a:schemeClr>
            </a:effectRef>
            <a:fontRef idx="minor">
              <a:schemeClr val="lt1"/>
            </a:fontRef>
          </p:style>
        </p:sp>
        <p:sp>
          <p:nvSpPr>
            <p:cNvPr id="48" name="Freeform: Shape 47">
              <a:extLst>
                <a:ext uri="{FF2B5EF4-FFF2-40B4-BE49-F238E27FC236}">
                  <a16:creationId xmlns:a16="http://schemas.microsoft.com/office/drawing/2014/main" id="{36862E98-C270-435F-9C98-6A639CBC1B94}"/>
                </a:ext>
              </a:extLst>
            </p:cNvPr>
            <p:cNvSpPr/>
            <p:nvPr/>
          </p:nvSpPr>
          <p:spPr>
            <a:xfrm>
              <a:off x="4434525" y="5356427"/>
              <a:ext cx="6608631" cy="593054"/>
            </a:xfrm>
            <a:custGeom>
              <a:avLst/>
              <a:gdLst>
                <a:gd name="connsiteX0" fmla="*/ 0 w 6608631"/>
                <a:gd name="connsiteY0" fmla="*/ 0 h 593054"/>
                <a:gd name="connsiteX1" fmla="*/ 6608631 w 6608631"/>
                <a:gd name="connsiteY1" fmla="*/ 0 h 593054"/>
                <a:gd name="connsiteX2" fmla="*/ 6608631 w 6608631"/>
                <a:gd name="connsiteY2" fmla="*/ 593054 h 593054"/>
                <a:gd name="connsiteX3" fmla="*/ 0 w 6608631"/>
                <a:gd name="connsiteY3" fmla="*/ 593054 h 593054"/>
                <a:gd name="connsiteX4" fmla="*/ 0 w 6608631"/>
                <a:gd name="connsiteY4" fmla="*/ 0 h 593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8631" h="593054">
                  <a:moveTo>
                    <a:pt x="0" y="0"/>
                  </a:moveTo>
                  <a:lnTo>
                    <a:pt x="6608631" y="0"/>
                  </a:lnTo>
                  <a:lnTo>
                    <a:pt x="6608631" y="593054"/>
                  </a:lnTo>
                  <a:lnTo>
                    <a:pt x="0" y="5930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2765" tIns="62765" rIns="62765" bIns="62765" numCol="1" spcCol="1270" anchor="ctr" anchorCtr="0">
              <a:noAutofit/>
            </a:bodyPr>
            <a:lstStyle/>
            <a:p>
              <a:pPr marL="0" lvl="0" indent="0" algn="l" defTabSz="711200" rtl="0">
                <a:lnSpc>
                  <a:spcPct val="90000"/>
                </a:lnSpc>
                <a:spcBef>
                  <a:spcPct val="0"/>
                </a:spcBef>
                <a:spcAft>
                  <a:spcPct val="35000"/>
                </a:spcAft>
                <a:buNone/>
              </a:pPr>
              <a:r>
                <a:rPr lang="en-US" sz="1600" kern="1200" dirty="0">
                  <a:latin typeface="+mn-lt"/>
                </a:rPr>
                <a:t>Focus on non-cognitive and affective aspects</a:t>
              </a:r>
            </a:p>
          </p:txBody>
        </p:sp>
      </p:grpSp>
    </p:spTree>
    <p:extLst>
      <p:ext uri="{BB962C8B-B14F-4D97-AF65-F5344CB8AC3E}">
        <p14:creationId xmlns:p14="http://schemas.microsoft.com/office/powerpoint/2010/main" val="3253581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3EC6D98-47E8-4E5D-B405-92945336C36F}"/>
              </a:ext>
            </a:extLst>
          </p:cNvPr>
          <p:cNvSpPr txBox="1">
            <a:spLocks/>
          </p:cNvSpPr>
          <p:nvPr/>
        </p:nvSpPr>
        <p:spPr>
          <a:xfrm>
            <a:off x="234374" y="764337"/>
            <a:ext cx="3029525" cy="53293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dirty="0"/>
              <a:t>Characteristics of Our Program</a:t>
            </a:r>
          </a:p>
        </p:txBody>
      </p:sp>
      <p:grpSp>
        <p:nvGrpSpPr>
          <p:cNvPr id="27" name="Group 26">
            <a:extLst>
              <a:ext uri="{FF2B5EF4-FFF2-40B4-BE49-F238E27FC236}">
                <a16:creationId xmlns:a16="http://schemas.microsoft.com/office/drawing/2014/main" id="{27D2785F-AD1B-4960-946D-D684DDA6936C}"/>
              </a:ext>
            </a:extLst>
          </p:cNvPr>
          <p:cNvGrpSpPr/>
          <p:nvPr/>
        </p:nvGrpSpPr>
        <p:grpSpPr>
          <a:xfrm>
            <a:off x="3677357" y="908515"/>
            <a:ext cx="8005306" cy="5040967"/>
            <a:chOff x="3749546" y="908514"/>
            <a:chExt cx="8005306" cy="5040967"/>
          </a:xfrm>
        </p:grpSpPr>
        <p:sp>
          <p:nvSpPr>
            <p:cNvPr id="28" name="Rectangle: Rounded Corners 27">
              <a:extLst>
                <a:ext uri="{FF2B5EF4-FFF2-40B4-BE49-F238E27FC236}">
                  <a16:creationId xmlns:a16="http://schemas.microsoft.com/office/drawing/2014/main" id="{A9810AF9-E22C-4D06-955D-2691FCC18E23}"/>
                </a:ext>
              </a:extLst>
            </p:cNvPr>
            <p:cNvSpPr/>
            <p:nvPr/>
          </p:nvSpPr>
          <p:spPr>
            <a:xfrm>
              <a:off x="3749546" y="908514"/>
              <a:ext cx="8005306" cy="593054"/>
            </a:xfrm>
            <a:prstGeom prst="roundRect">
              <a:avLst>
                <a:gd name="adj" fmla="val 10000"/>
              </a:avLst>
            </a:prstGeom>
          </p:spPr>
          <p:style>
            <a:lnRef idx="0">
              <a:schemeClr val="accent6">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30" name="Freeform: Shape 29">
              <a:extLst>
                <a:ext uri="{FF2B5EF4-FFF2-40B4-BE49-F238E27FC236}">
                  <a16:creationId xmlns:a16="http://schemas.microsoft.com/office/drawing/2014/main" id="{7AA10723-394D-4C9D-8998-358865FF9F3C}"/>
                </a:ext>
              </a:extLst>
            </p:cNvPr>
            <p:cNvSpPr/>
            <p:nvPr/>
          </p:nvSpPr>
          <p:spPr>
            <a:xfrm>
              <a:off x="4434525" y="908514"/>
              <a:ext cx="6608631" cy="593054"/>
            </a:xfrm>
            <a:custGeom>
              <a:avLst/>
              <a:gdLst>
                <a:gd name="connsiteX0" fmla="*/ 0 w 6608631"/>
                <a:gd name="connsiteY0" fmla="*/ 0 h 593054"/>
                <a:gd name="connsiteX1" fmla="*/ 6608631 w 6608631"/>
                <a:gd name="connsiteY1" fmla="*/ 0 h 593054"/>
                <a:gd name="connsiteX2" fmla="*/ 6608631 w 6608631"/>
                <a:gd name="connsiteY2" fmla="*/ 593054 h 593054"/>
                <a:gd name="connsiteX3" fmla="*/ 0 w 6608631"/>
                <a:gd name="connsiteY3" fmla="*/ 593054 h 593054"/>
                <a:gd name="connsiteX4" fmla="*/ 0 w 6608631"/>
                <a:gd name="connsiteY4" fmla="*/ 0 h 593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8631" h="593054">
                  <a:moveTo>
                    <a:pt x="0" y="0"/>
                  </a:moveTo>
                  <a:lnTo>
                    <a:pt x="6608631" y="0"/>
                  </a:lnTo>
                  <a:lnTo>
                    <a:pt x="6608631" y="593054"/>
                  </a:lnTo>
                  <a:lnTo>
                    <a:pt x="0" y="5930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2765" tIns="62765" rIns="62765" bIns="62765"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n-lt"/>
                </a:rPr>
                <a:t>Follows the Community  College of Baltimore model (Peter Adams)</a:t>
              </a:r>
            </a:p>
          </p:txBody>
        </p:sp>
        <p:sp>
          <p:nvSpPr>
            <p:cNvPr id="31" name="Rectangle: Rounded Corners 30">
              <a:extLst>
                <a:ext uri="{FF2B5EF4-FFF2-40B4-BE49-F238E27FC236}">
                  <a16:creationId xmlns:a16="http://schemas.microsoft.com/office/drawing/2014/main" id="{9F810C95-3B1F-4676-BBDB-AD31955ADF47}"/>
                </a:ext>
              </a:extLst>
            </p:cNvPr>
            <p:cNvSpPr/>
            <p:nvPr/>
          </p:nvSpPr>
          <p:spPr>
            <a:xfrm>
              <a:off x="3749546" y="1649833"/>
              <a:ext cx="8005305" cy="593054"/>
            </a:xfrm>
            <a:prstGeom prst="roundRect">
              <a:avLst>
                <a:gd name="adj" fmla="val 10000"/>
              </a:avLst>
            </a:prstGeom>
          </p:spPr>
          <p:style>
            <a:lnRef idx="0">
              <a:schemeClr val="accent6">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33" name="Freeform: Shape 32">
              <a:extLst>
                <a:ext uri="{FF2B5EF4-FFF2-40B4-BE49-F238E27FC236}">
                  <a16:creationId xmlns:a16="http://schemas.microsoft.com/office/drawing/2014/main" id="{CF302B65-6396-4455-A585-C241D218CB81}"/>
                </a:ext>
              </a:extLst>
            </p:cNvPr>
            <p:cNvSpPr/>
            <p:nvPr/>
          </p:nvSpPr>
          <p:spPr>
            <a:xfrm>
              <a:off x="4434525" y="1649833"/>
              <a:ext cx="6608631" cy="593054"/>
            </a:xfrm>
            <a:custGeom>
              <a:avLst/>
              <a:gdLst>
                <a:gd name="connsiteX0" fmla="*/ 0 w 6608631"/>
                <a:gd name="connsiteY0" fmla="*/ 0 h 593054"/>
                <a:gd name="connsiteX1" fmla="*/ 6608631 w 6608631"/>
                <a:gd name="connsiteY1" fmla="*/ 0 h 593054"/>
                <a:gd name="connsiteX2" fmla="*/ 6608631 w 6608631"/>
                <a:gd name="connsiteY2" fmla="*/ 593054 h 593054"/>
                <a:gd name="connsiteX3" fmla="*/ 0 w 6608631"/>
                <a:gd name="connsiteY3" fmla="*/ 593054 h 593054"/>
                <a:gd name="connsiteX4" fmla="*/ 0 w 6608631"/>
                <a:gd name="connsiteY4" fmla="*/ 0 h 593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8631" h="593054">
                  <a:moveTo>
                    <a:pt x="0" y="0"/>
                  </a:moveTo>
                  <a:lnTo>
                    <a:pt x="6608631" y="0"/>
                  </a:lnTo>
                  <a:lnTo>
                    <a:pt x="6608631" y="593054"/>
                  </a:lnTo>
                  <a:lnTo>
                    <a:pt x="0" y="5930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2765" tIns="62765" rIns="62765" bIns="62765"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n-lt"/>
                </a:rPr>
                <a:t>Back-to-back corequisites</a:t>
              </a:r>
            </a:p>
          </p:txBody>
        </p:sp>
        <p:sp>
          <p:nvSpPr>
            <p:cNvPr id="34" name="Rectangle: Rounded Corners 33">
              <a:extLst>
                <a:ext uri="{FF2B5EF4-FFF2-40B4-BE49-F238E27FC236}">
                  <a16:creationId xmlns:a16="http://schemas.microsoft.com/office/drawing/2014/main" id="{D3818AD7-0246-4B42-A0C8-25FFF685E347}"/>
                </a:ext>
              </a:extLst>
            </p:cNvPr>
            <p:cNvSpPr/>
            <p:nvPr/>
          </p:nvSpPr>
          <p:spPr>
            <a:xfrm>
              <a:off x="3749547" y="2391152"/>
              <a:ext cx="8005304" cy="593054"/>
            </a:xfrm>
            <a:prstGeom prst="roundRect">
              <a:avLst>
                <a:gd name="adj" fmla="val 10000"/>
              </a:avLst>
            </a:prstGeom>
          </p:spPr>
          <p:style>
            <a:lnRef idx="0">
              <a:schemeClr val="accent6">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36" name="Freeform: Shape 35">
              <a:extLst>
                <a:ext uri="{FF2B5EF4-FFF2-40B4-BE49-F238E27FC236}">
                  <a16:creationId xmlns:a16="http://schemas.microsoft.com/office/drawing/2014/main" id="{D59E5402-417D-4037-9E4A-7EEB50754022}"/>
                </a:ext>
              </a:extLst>
            </p:cNvPr>
            <p:cNvSpPr/>
            <p:nvPr/>
          </p:nvSpPr>
          <p:spPr>
            <a:xfrm>
              <a:off x="4434525" y="2391152"/>
              <a:ext cx="6608631" cy="593054"/>
            </a:xfrm>
            <a:custGeom>
              <a:avLst/>
              <a:gdLst>
                <a:gd name="connsiteX0" fmla="*/ 0 w 6608631"/>
                <a:gd name="connsiteY0" fmla="*/ 0 h 593054"/>
                <a:gd name="connsiteX1" fmla="*/ 6608631 w 6608631"/>
                <a:gd name="connsiteY1" fmla="*/ 0 h 593054"/>
                <a:gd name="connsiteX2" fmla="*/ 6608631 w 6608631"/>
                <a:gd name="connsiteY2" fmla="*/ 593054 h 593054"/>
                <a:gd name="connsiteX3" fmla="*/ 0 w 6608631"/>
                <a:gd name="connsiteY3" fmla="*/ 593054 h 593054"/>
                <a:gd name="connsiteX4" fmla="*/ 0 w 6608631"/>
                <a:gd name="connsiteY4" fmla="*/ 0 h 593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8631" h="593054">
                  <a:moveTo>
                    <a:pt x="0" y="0"/>
                  </a:moveTo>
                  <a:lnTo>
                    <a:pt x="6608631" y="0"/>
                  </a:lnTo>
                  <a:lnTo>
                    <a:pt x="6608631" y="593054"/>
                  </a:lnTo>
                  <a:lnTo>
                    <a:pt x="0" y="5930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2765" tIns="62765" rIns="62765" bIns="62765"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n-lt"/>
                </a:rPr>
                <a:t>Taught by same professor</a:t>
              </a:r>
            </a:p>
          </p:txBody>
        </p:sp>
        <p:sp>
          <p:nvSpPr>
            <p:cNvPr id="37" name="Rectangle: Rounded Corners 36">
              <a:extLst>
                <a:ext uri="{FF2B5EF4-FFF2-40B4-BE49-F238E27FC236}">
                  <a16:creationId xmlns:a16="http://schemas.microsoft.com/office/drawing/2014/main" id="{7F50C4AE-6F7F-4297-8003-EFF72F98865D}"/>
                </a:ext>
              </a:extLst>
            </p:cNvPr>
            <p:cNvSpPr/>
            <p:nvPr/>
          </p:nvSpPr>
          <p:spPr>
            <a:xfrm>
              <a:off x="3749546" y="3132471"/>
              <a:ext cx="8005305" cy="593054"/>
            </a:xfrm>
            <a:prstGeom prst="roundRect">
              <a:avLst>
                <a:gd name="adj" fmla="val 10000"/>
              </a:avLst>
            </a:prstGeom>
          </p:spPr>
          <p:style>
            <a:lnRef idx="0">
              <a:schemeClr val="accent6">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39" name="Freeform: Shape 38">
              <a:extLst>
                <a:ext uri="{FF2B5EF4-FFF2-40B4-BE49-F238E27FC236}">
                  <a16:creationId xmlns:a16="http://schemas.microsoft.com/office/drawing/2014/main" id="{E065D28D-801A-4BED-ABCA-52478FC07636}"/>
                </a:ext>
              </a:extLst>
            </p:cNvPr>
            <p:cNvSpPr/>
            <p:nvPr/>
          </p:nvSpPr>
          <p:spPr>
            <a:xfrm>
              <a:off x="4434525" y="3132471"/>
              <a:ext cx="6608631" cy="593054"/>
            </a:xfrm>
            <a:custGeom>
              <a:avLst/>
              <a:gdLst>
                <a:gd name="connsiteX0" fmla="*/ 0 w 6608631"/>
                <a:gd name="connsiteY0" fmla="*/ 0 h 593054"/>
                <a:gd name="connsiteX1" fmla="*/ 6608631 w 6608631"/>
                <a:gd name="connsiteY1" fmla="*/ 0 h 593054"/>
                <a:gd name="connsiteX2" fmla="*/ 6608631 w 6608631"/>
                <a:gd name="connsiteY2" fmla="*/ 593054 h 593054"/>
                <a:gd name="connsiteX3" fmla="*/ 0 w 6608631"/>
                <a:gd name="connsiteY3" fmla="*/ 593054 h 593054"/>
                <a:gd name="connsiteX4" fmla="*/ 0 w 6608631"/>
                <a:gd name="connsiteY4" fmla="*/ 0 h 593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8631" h="593054">
                  <a:moveTo>
                    <a:pt x="0" y="0"/>
                  </a:moveTo>
                  <a:lnTo>
                    <a:pt x="6608631" y="0"/>
                  </a:lnTo>
                  <a:lnTo>
                    <a:pt x="6608631" y="593054"/>
                  </a:lnTo>
                  <a:lnTo>
                    <a:pt x="0" y="5930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2765" tIns="62765" rIns="62765" bIns="62765"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n-lt"/>
                </a:rPr>
                <a:t>Must pass both to move on</a:t>
              </a:r>
            </a:p>
          </p:txBody>
        </p:sp>
        <p:sp>
          <p:nvSpPr>
            <p:cNvPr id="40" name="Rectangle: Rounded Corners 39">
              <a:extLst>
                <a:ext uri="{FF2B5EF4-FFF2-40B4-BE49-F238E27FC236}">
                  <a16:creationId xmlns:a16="http://schemas.microsoft.com/office/drawing/2014/main" id="{2B54C12A-51E5-45A0-AB4C-67023146018D}"/>
                </a:ext>
              </a:extLst>
            </p:cNvPr>
            <p:cNvSpPr/>
            <p:nvPr/>
          </p:nvSpPr>
          <p:spPr>
            <a:xfrm>
              <a:off x="3749547" y="3873789"/>
              <a:ext cx="8005304" cy="593054"/>
            </a:xfrm>
            <a:prstGeom prst="roundRect">
              <a:avLst>
                <a:gd name="adj" fmla="val 10000"/>
              </a:avLst>
            </a:prstGeom>
          </p:spPr>
          <p:style>
            <a:lnRef idx="0">
              <a:schemeClr val="accent6">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42" name="Freeform: Shape 41">
              <a:extLst>
                <a:ext uri="{FF2B5EF4-FFF2-40B4-BE49-F238E27FC236}">
                  <a16:creationId xmlns:a16="http://schemas.microsoft.com/office/drawing/2014/main" id="{8B726074-996F-494F-85AF-BEFC6B9C30CA}"/>
                </a:ext>
              </a:extLst>
            </p:cNvPr>
            <p:cNvSpPr/>
            <p:nvPr/>
          </p:nvSpPr>
          <p:spPr>
            <a:xfrm>
              <a:off x="4434525" y="3873789"/>
              <a:ext cx="6983442" cy="593054"/>
            </a:xfrm>
            <a:custGeom>
              <a:avLst/>
              <a:gdLst>
                <a:gd name="connsiteX0" fmla="*/ 0 w 6608631"/>
                <a:gd name="connsiteY0" fmla="*/ 0 h 593054"/>
                <a:gd name="connsiteX1" fmla="*/ 6608631 w 6608631"/>
                <a:gd name="connsiteY1" fmla="*/ 0 h 593054"/>
                <a:gd name="connsiteX2" fmla="*/ 6608631 w 6608631"/>
                <a:gd name="connsiteY2" fmla="*/ 593054 h 593054"/>
                <a:gd name="connsiteX3" fmla="*/ 0 w 6608631"/>
                <a:gd name="connsiteY3" fmla="*/ 593054 h 593054"/>
                <a:gd name="connsiteX4" fmla="*/ 0 w 6608631"/>
                <a:gd name="connsiteY4" fmla="*/ 0 h 593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8631" h="593054">
                  <a:moveTo>
                    <a:pt x="0" y="0"/>
                  </a:moveTo>
                  <a:lnTo>
                    <a:pt x="6608631" y="0"/>
                  </a:lnTo>
                  <a:lnTo>
                    <a:pt x="6608631" y="593054"/>
                  </a:lnTo>
                  <a:lnTo>
                    <a:pt x="0" y="5930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2765" tIns="62765" rIns="62765" bIns="62765"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n-lt"/>
                </a:rPr>
                <a:t>EG 060 provides scaffolding for EG 101 with academic work and smaller class size</a:t>
              </a:r>
            </a:p>
          </p:txBody>
        </p:sp>
        <p:sp>
          <p:nvSpPr>
            <p:cNvPr id="43" name="Rectangle: Rounded Corners 42">
              <a:extLst>
                <a:ext uri="{FF2B5EF4-FFF2-40B4-BE49-F238E27FC236}">
                  <a16:creationId xmlns:a16="http://schemas.microsoft.com/office/drawing/2014/main" id="{EE301518-5C07-4EF0-BAE2-DAFE90A3547A}"/>
                </a:ext>
              </a:extLst>
            </p:cNvPr>
            <p:cNvSpPr/>
            <p:nvPr/>
          </p:nvSpPr>
          <p:spPr>
            <a:xfrm>
              <a:off x="3749547" y="4615108"/>
              <a:ext cx="8005304" cy="593054"/>
            </a:xfrm>
            <a:prstGeom prst="roundRect">
              <a:avLst>
                <a:gd name="adj" fmla="val 10000"/>
              </a:avLst>
            </a:prstGeom>
          </p:spPr>
          <p:style>
            <a:lnRef idx="0">
              <a:schemeClr val="accent6">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45" name="Freeform: Shape 44">
              <a:extLst>
                <a:ext uri="{FF2B5EF4-FFF2-40B4-BE49-F238E27FC236}">
                  <a16:creationId xmlns:a16="http://schemas.microsoft.com/office/drawing/2014/main" id="{CBF2AFEF-1DF2-4E18-A724-A1E1FF55C7FE}"/>
                </a:ext>
              </a:extLst>
            </p:cNvPr>
            <p:cNvSpPr/>
            <p:nvPr/>
          </p:nvSpPr>
          <p:spPr>
            <a:xfrm>
              <a:off x="4434525" y="4615108"/>
              <a:ext cx="6608631" cy="593054"/>
            </a:xfrm>
            <a:custGeom>
              <a:avLst/>
              <a:gdLst>
                <a:gd name="connsiteX0" fmla="*/ 0 w 6608631"/>
                <a:gd name="connsiteY0" fmla="*/ 0 h 593054"/>
                <a:gd name="connsiteX1" fmla="*/ 6608631 w 6608631"/>
                <a:gd name="connsiteY1" fmla="*/ 0 h 593054"/>
                <a:gd name="connsiteX2" fmla="*/ 6608631 w 6608631"/>
                <a:gd name="connsiteY2" fmla="*/ 593054 h 593054"/>
                <a:gd name="connsiteX3" fmla="*/ 0 w 6608631"/>
                <a:gd name="connsiteY3" fmla="*/ 593054 h 593054"/>
                <a:gd name="connsiteX4" fmla="*/ 0 w 6608631"/>
                <a:gd name="connsiteY4" fmla="*/ 0 h 593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8631" h="593054">
                  <a:moveTo>
                    <a:pt x="0" y="0"/>
                  </a:moveTo>
                  <a:lnTo>
                    <a:pt x="6608631" y="0"/>
                  </a:lnTo>
                  <a:lnTo>
                    <a:pt x="6608631" y="593054"/>
                  </a:lnTo>
                  <a:lnTo>
                    <a:pt x="0" y="5930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2765" tIns="62765" rIns="62765" bIns="62765" numCol="1" spcCol="1270" anchor="ctr" anchorCtr="0">
              <a:noAutofit/>
            </a:bodyPr>
            <a:lstStyle/>
            <a:p>
              <a:pPr marL="0" lvl="0" indent="0" algn="l" defTabSz="711200" rtl="0">
                <a:lnSpc>
                  <a:spcPct val="90000"/>
                </a:lnSpc>
                <a:spcBef>
                  <a:spcPct val="0"/>
                </a:spcBef>
                <a:spcAft>
                  <a:spcPct val="35000"/>
                </a:spcAft>
                <a:buNone/>
              </a:pPr>
              <a:r>
                <a:rPr lang="en-US" sz="1600" kern="1200" dirty="0">
                  <a:latin typeface="+mn-lt"/>
                </a:rPr>
                <a:t>High challenge, high support</a:t>
              </a:r>
            </a:p>
          </p:txBody>
        </p:sp>
        <p:sp>
          <p:nvSpPr>
            <p:cNvPr id="46" name="Rectangle: Rounded Corners 45">
              <a:extLst>
                <a:ext uri="{FF2B5EF4-FFF2-40B4-BE49-F238E27FC236}">
                  <a16:creationId xmlns:a16="http://schemas.microsoft.com/office/drawing/2014/main" id="{447FE077-6A26-4025-946A-C1434D41FECA}"/>
                </a:ext>
              </a:extLst>
            </p:cNvPr>
            <p:cNvSpPr/>
            <p:nvPr/>
          </p:nvSpPr>
          <p:spPr>
            <a:xfrm>
              <a:off x="3749547" y="5356427"/>
              <a:ext cx="8005304" cy="593054"/>
            </a:xfrm>
            <a:prstGeom prst="roundRect">
              <a:avLst>
                <a:gd name="adj" fmla="val 10000"/>
              </a:avLst>
            </a:prstGeom>
          </p:spPr>
          <p:style>
            <a:lnRef idx="0">
              <a:schemeClr val="accent6">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48" name="Freeform: Shape 47">
              <a:extLst>
                <a:ext uri="{FF2B5EF4-FFF2-40B4-BE49-F238E27FC236}">
                  <a16:creationId xmlns:a16="http://schemas.microsoft.com/office/drawing/2014/main" id="{36862E98-C270-435F-9C98-6A639CBC1B94}"/>
                </a:ext>
              </a:extLst>
            </p:cNvPr>
            <p:cNvSpPr/>
            <p:nvPr/>
          </p:nvSpPr>
          <p:spPr>
            <a:xfrm>
              <a:off x="4434525" y="5356427"/>
              <a:ext cx="6608631" cy="593054"/>
            </a:xfrm>
            <a:custGeom>
              <a:avLst/>
              <a:gdLst>
                <a:gd name="connsiteX0" fmla="*/ 0 w 6608631"/>
                <a:gd name="connsiteY0" fmla="*/ 0 h 593054"/>
                <a:gd name="connsiteX1" fmla="*/ 6608631 w 6608631"/>
                <a:gd name="connsiteY1" fmla="*/ 0 h 593054"/>
                <a:gd name="connsiteX2" fmla="*/ 6608631 w 6608631"/>
                <a:gd name="connsiteY2" fmla="*/ 593054 h 593054"/>
                <a:gd name="connsiteX3" fmla="*/ 0 w 6608631"/>
                <a:gd name="connsiteY3" fmla="*/ 593054 h 593054"/>
                <a:gd name="connsiteX4" fmla="*/ 0 w 6608631"/>
                <a:gd name="connsiteY4" fmla="*/ 0 h 593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8631" h="593054">
                  <a:moveTo>
                    <a:pt x="0" y="0"/>
                  </a:moveTo>
                  <a:lnTo>
                    <a:pt x="6608631" y="0"/>
                  </a:lnTo>
                  <a:lnTo>
                    <a:pt x="6608631" y="593054"/>
                  </a:lnTo>
                  <a:lnTo>
                    <a:pt x="0" y="5930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2765" tIns="62765" rIns="62765" bIns="62765" numCol="1" spcCol="1270" anchor="ctr" anchorCtr="0">
              <a:noAutofit/>
            </a:bodyPr>
            <a:lstStyle/>
            <a:p>
              <a:pPr marL="0" lvl="0" indent="0" algn="l" defTabSz="711200" rtl="0">
                <a:lnSpc>
                  <a:spcPct val="90000"/>
                </a:lnSpc>
                <a:spcBef>
                  <a:spcPct val="0"/>
                </a:spcBef>
                <a:spcAft>
                  <a:spcPct val="35000"/>
                </a:spcAft>
                <a:buNone/>
              </a:pPr>
              <a:r>
                <a:rPr lang="en-US" sz="1600" kern="1200" dirty="0">
                  <a:latin typeface="+mn-lt"/>
                </a:rPr>
                <a:t>Focus on non-cognitive and affective aspects</a:t>
              </a:r>
            </a:p>
          </p:txBody>
        </p:sp>
      </p:grpSp>
      <p:pic>
        <p:nvPicPr>
          <p:cNvPr id="25" name="Graphic 24" descr="Fir tree with solid fill">
            <a:extLst>
              <a:ext uri="{FF2B5EF4-FFF2-40B4-BE49-F238E27FC236}">
                <a16:creationId xmlns:a16="http://schemas.microsoft.com/office/drawing/2014/main" id="{B6FAEFC9-4415-4FE1-A46E-CC6359B4E4D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812757" y="997952"/>
            <a:ext cx="414180" cy="414180"/>
          </a:xfrm>
          <a:prstGeom prst="rect">
            <a:avLst/>
          </a:prstGeom>
        </p:spPr>
      </p:pic>
      <p:pic>
        <p:nvPicPr>
          <p:cNvPr id="26" name="Graphic 25" descr="Fir tree with solid fill">
            <a:extLst>
              <a:ext uri="{FF2B5EF4-FFF2-40B4-BE49-F238E27FC236}">
                <a16:creationId xmlns:a16="http://schemas.microsoft.com/office/drawing/2014/main" id="{3AF2B1BA-0DB0-4B39-AD81-5CC3D6601EE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812757" y="1739271"/>
            <a:ext cx="414180" cy="414180"/>
          </a:xfrm>
          <a:prstGeom prst="rect">
            <a:avLst/>
          </a:prstGeom>
        </p:spPr>
      </p:pic>
      <p:pic>
        <p:nvPicPr>
          <p:cNvPr id="49" name="Graphic 48" descr="Fir tree with solid fill">
            <a:extLst>
              <a:ext uri="{FF2B5EF4-FFF2-40B4-BE49-F238E27FC236}">
                <a16:creationId xmlns:a16="http://schemas.microsoft.com/office/drawing/2014/main" id="{1FA724EF-AA92-4F8A-9171-5AACBFB1D37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812757" y="2480589"/>
            <a:ext cx="414180" cy="414180"/>
          </a:xfrm>
          <a:prstGeom prst="rect">
            <a:avLst/>
          </a:prstGeom>
        </p:spPr>
      </p:pic>
      <p:pic>
        <p:nvPicPr>
          <p:cNvPr id="50" name="Graphic 49" descr="Fir tree with solid fill">
            <a:extLst>
              <a:ext uri="{FF2B5EF4-FFF2-40B4-BE49-F238E27FC236}">
                <a16:creationId xmlns:a16="http://schemas.microsoft.com/office/drawing/2014/main" id="{820165C1-5FFF-4147-A6D1-0E2A3ED197B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812757" y="3226656"/>
            <a:ext cx="414180" cy="414180"/>
          </a:xfrm>
          <a:prstGeom prst="rect">
            <a:avLst/>
          </a:prstGeom>
        </p:spPr>
      </p:pic>
      <p:pic>
        <p:nvPicPr>
          <p:cNvPr id="51" name="Graphic 50" descr="Fir tree with solid fill">
            <a:extLst>
              <a:ext uri="{FF2B5EF4-FFF2-40B4-BE49-F238E27FC236}">
                <a16:creationId xmlns:a16="http://schemas.microsoft.com/office/drawing/2014/main" id="{ADE480C3-A3CA-4319-B906-11D20866322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812757" y="3963227"/>
            <a:ext cx="414180" cy="414180"/>
          </a:xfrm>
          <a:prstGeom prst="rect">
            <a:avLst/>
          </a:prstGeom>
        </p:spPr>
      </p:pic>
      <p:pic>
        <p:nvPicPr>
          <p:cNvPr id="52" name="Graphic 51" descr="Fir tree with solid fill">
            <a:extLst>
              <a:ext uri="{FF2B5EF4-FFF2-40B4-BE49-F238E27FC236}">
                <a16:creationId xmlns:a16="http://schemas.microsoft.com/office/drawing/2014/main" id="{3E86DDF5-6FFB-4491-AE32-94394EBFFC8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812757" y="4704546"/>
            <a:ext cx="414180" cy="414180"/>
          </a:xfrm>
          <a:prstGeom prst="rect">
            <a:avLst/>
          </a:prstGeom>
        </p:spPr>
      </p:pic>
      <p:pic>
        <p:nvPicPr>
          <p:cNvPr id="53" name="Graphic 52" descr="Fir tree with solid fill">
            <a:extLst>
              <a:ext uri="{FF2B5EF4-FFF2-40B4-BE49-F238E27FC236}">
                <a16:creationId xmlns:a16="http://schemas.microsoft.com/office/drawing/2014/main" id="{140C939A-BDFB-4BD8-AFA2-6E2C1409D98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812757" y="5447519"/>
            <a:ext cx="414180" cy="414180"/>
          </a:xfrm>
          <a:prstGeom prst="rect">
            <a:avLst/>
          </a:prstGeom>
        </p:spPr>
      </p:pic>
    </p:spTree>
    <p:extLst>
      <p:ext uri="{BB962C8B-B14F-4D97-AF65-F5344CB8AC3E}">
        <p14:creationId xmlns:p14="http://schemas.microsoft.com/office/powerpoint/2010/main" val="3054385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A1C2F-F9C9-4743-8D8E-AAC1B86EFE55}"/>
              </a:ext>
            </a:extLst>
          </p:cNvPr>
          <p:cNvSpPr>
            <a:spLocks noGrp="1"/>
          </p:cNvSpPr>
          <p:nvPr>
            <p:ph type="title"/>
          </p:nvPr>
        </p:nvSpPr>
        <p:spPr>
          <a:xfrm>
            <a:off x="252919" y="762000"/>
            <a:ext cx="2947481" cy="5321299"/>
          </a:xfrm>
        </p:spPr>
        <p:txBody>
          <a:bodyPr>
            <a:normAutofit/>
          </a:bodyPr>
          <a:lstStyle/>
          <a:p>
            <a:r>
              <a:rPr lang="en-US" dirty="0"/>
              <a:t>Program Development Was Hard</a:t>
            </a:r>
            <a:br>
              <a:rPr lang="en-US" dirty="0"/>
            </a:br>
            <a:r>
              <a:rPr lang="en-US" dirty="0"/>
              <a:t>But Satisfying Work</a:t>
            </a:r>
          </a:p>
        </p:txBody>
      </p:sp>
      <p:grpSp>
        <p:nvGrpSpPr>
          <p:cNvPr id="29" name="Group 28">
            <a:extLst>
              <a:ext uri="{FF2B5EF4-FFF2-40B4-BE49-F238E27FC236}">
                <a16:creationId xmlns:a16="http://schemas.microsoft.com/office/drawing/2014/main" id="{C5524AE5-C99C-4A4A-B54B-FC51C8634930}"/>
              </a:ext>
            </a:extLst>
          </p:cNvPr>
          <p:cNvGrpSpPr/>
          <p:nvPr/>
        </p:nvGrpSpPr>
        <p:grpSpPr>
          <a:xfrm>
            <a:off x="3663643" y="938927"/>
            <a:ext cx="8420073" cy="5091508"/>
            <a:chOff x="3663643" y="938927"/>
            <a:chExt cx="8420073" cy="5091508"/>
          </a:xfrm>
        </p:grpSpPr>
        <p:sp>
          <p:nvSpPr>
            <p:cNvPr id="4" name="Rectangle: Rounded Corners 3">
              <a:extLst>
                <a:ext uri="{FF2B5EF4-FFF2-40B4-BE49-F238E27FC236}">
                  <a16:creationId xmlns:a16="http://schemas.microsoft.com/office/drawing/2014/main" id="{D016D4B4-5061-4EE1-B4EE-ABDDF43A60BD}"/>
                </a:ext>
              </a:extLst>
            </p:cNvPr>
            <p:cNvSpPr/>
            <p:nvPr/>
          </p:nvSpPr>
          <p:spPr>
            <a:xfrm>
              <a:off x="3663644" y="970100"/>
              <a:ext cx="8031050"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5" name="Rectangle 4">
              <a:extLst>
                <a:ext uri="{FF2B5EF4-FFF2-40B4-BE49-F238E27FC236}">
                  <a16:creationId xmlns:a16="http://schemas.microsoft.com/office/drawing/2014/main" id="{E88585BA-5AB4-45BF-9381-A125D68E1477}"/>
                </a:ext>
              </a:extLst>
            </p:cNvPr>
            <p:cNvSpPr/>
            <p:nvPr/>
          </p:nvSpPr>
          <p:spPr>
            <a:xfrm>
              <a:off x="3792993" y="1066310"/>
              <a:ext cx="235411" cy="235181"/>
            </a:xfrm>
            <a:prstGeom prst="rect">
              <a:avLst/>
            </a:prstGeom>
            <a:blipFill>
              <a:blip r:embed="rId3"/>
              <a:srcRect/>
              <a:stretch>
                <a:fillRect l="-28000" r="-28000"/>
              </a:stretch>
            </a:blipFill>
          </p:spPr>
          <p:style>
            <a:lnRef idx="2">
              <a:schemeClr val="lt1">
                <a:alpha val="0"/>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Freeform: Shape 5">
              <a:extLst>
                <a:ext uri="{FF2B5EF4-FFF2-40B4-BE49-F238E27FC236}">
                  <a16:creationId xmlns:a16="http://schemas.microsoft.com/office/drawing/2014/main" id="{DE389635-88EC-4399-9AB9-17465535CDE5}"/>
                </a:ext>
              </a:extLst>
            </p:cNvPr>
            <p:cNvSpPr/>
            <p:nvPr/>
          </p:nvSpPr>
          <p:spPr>
            <a:xfrm>
              <a:off x="4157754" y="938927"/>
              <a:ext cx="7182407"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t>Studied research and models, consulted experts, attended key conferences</a:t>
              </a:r>
            </a:p>
          </p:txBody>
        </p:sp>
        <p:sp>
          <p:nvSpPr>
            <p:cNvPr id="7" name="Rectangle: Rounded Corners 6">
              <a:extLst>
                <a:ext uri="{FF2B5EF4-FFF2-40B4-BE49-F238E27FC236}">
                  <a16:creationId xmlns:a16="http://schemas.microsoft.com/office/drawing/2014/main" id="{C7CDC702-A345-4D09-90E8-A5E6A8778F48}"/>
                </a:ext>
              </a:extLst>
            </p:cNvPr>
            <p:cNvSpPr/>
            <p:nvPr/>
          </p:nvSpPr>
          <p:spPr>
            <a:xfrm>
              <a:off x="3663644" y="1621525"/>
              <a:ext cx="8031050"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8" name="Rectangle 7">
              <a:extLst>
                <a:ext uri="{FF2B5EF4-FFF2-40B4-BE49-F238E27FC236}">
                  <a16:creationId xmlns:a16="http://schemas.microsoft.com/office/drawing/2014/main" id="{8AAB3C6F-C86D-4E63-BC67-9B51C7D5A32A}"/>
                </a:ext>
              </a:extLst>
            </p:cNvPr>
            <p:cNvSpPr/>
            <p:nvPr/>
          </p:nvSpPr>
          <p:spPr>
            <a:xfrm>
              <a:off x="3792993" y="1717735"/>
              <a:ext cx="235411" cy="235181"/>
            </a:xfrm>
            <a:prstGeom prst="rect">
              <a:avLst/>
            </a:prstGeom>
            <a:blipFill>
              <a:blip r:embed="rId3"/>
              <a:srcRect/>
              <a:stretch>
                <a:fillRect l="-28000" r="-28000"/>
              </a:stretch>
            </a:blipFill>
          </p:spPr>
          <p:style>
            <a:lnRef idx="2">
              <a:schemeClr val="lt1">
                <a:alpha val="0"/>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Freeform: Shape 8">
              <a:extLst>
                <a:ext uri="{FF2B5EF4-FFF2-40B4-BE49-F238E27FC236}">
                  <a16:creationId xmlns:a16="http://schemas.microsoft.com/office/drawing/2014/main" id="{B8353DD0-53D4-4DA5-8BD6-63CA59635925}"/>
                </a:ext>
              </a:extLst>
            </p:cNvPr>
            <p:cNvSpPr/>
            <p:nvPr/>
          </p:nvSpPr>
          <p:spPr>
            <a:xfrm>
              <a:off x="4157754" y="1579965"/>
              <a:ext cx="7182407"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t>Selectively recruited program faculty</a:t>
              </a:r>
            </a:p>
          </p:txBody>
        </p:sp>
        <p:sp>
          <p:nvSpPr>
            <p:cNvPr id="10" name="Rectangle: Rounded Corners 9">
              <a:extLst>
                <a:ext uri="{FF2B5EF4-FFF2-40B4-BE49-F238E27FC236}">
                  <a16:creationId xmlns:a16="http://schemas.microsoft.com/office/drawing/2014/main" id="{A994C436-BF31-4CB3-BC02-9BE02542AE62}"/>
                </a:ext>
              </a:extLst>
            </p:cNvPr>
            <p:cNvSpPr/>
            <p:nvPr/>
          </p:nvSpPr>
          <p:spPr>
            <a:xfrm>
              <a:off x="3663644" y="2272950"/>
              <a:ext cx="8031050"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1" name="Rectangle 10">
              <a:extLst>
                <a:ext uri="{FF2B5EF4-FFF2-40B4-BE49-F238E27FC236}">
                  <a16:creationId xmlns:a16="http://schemas.microsoft.com/office/drawing/2014/main" id="{83D3DF17-20B4-434C-A859-560D6C152BBD}"/>
                </a:ext>
              </a:extLst>
            </p:cNvPr>
            <p:cNvSpPr/>
            <p:nvPr/>
          </p:nvSpPr>
          <p:spPr>
            <a:xfrm>
              <a:off x="3792993" y="2369160"/>
              <a:ext cx="235411" cy="235181"/>
            </a:xfrm>
            <a:prstGeom prst="rect">
              <a:avLst/>
            </a:prstGeom>
            <a:blipFill>
              <a:blip r:embed="rId3">
                <a:extLst>
                  <a:ext uri="{28A0092B-C50C-407E-A947-70E740481C1C}">
                    <a14:useLocalDpi xmlns:a14="http://schemas.microsoft.com/office/drawing/2010/main" val="0"/>
                  </a:ext>
                </a:extLst>
              </a:blip>
              <a:srcRect/>
              <a:stretch>
                <a:fillRect l="-28000" r="-28000"/>
              </a:stretch>
            </a:blipFill>
          </p:spPr>
          <p:style>
            <a:lnRef idx="2">
              <a:schemeClr val="lt1">
                <a:alpha val="0"/>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Freeform: Shape 11">
              <a:extLst>
                <a:ext uri="{FF2B5EF4-FFF2-40B4-BE49-F238E27FC236}">
                  <a16:creationId xmlns:a16="http://schemas.microsoft.com/office/drawing/2014/main" id="{AD856AB1-6B35-47CC-8C54-2FA6C4A6A90D}"/>
                </a:ext>
              </a:extLst>
            </p:cNvPr>
            <p:cNvSpPr/>
            <p:nvPr/>
          </p:nvSpPr>
          <p:spPr>
            <a:xfrm>
              <a:off x="4157754" y="2246975"/>
              <a:ext cx="7182407"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latin typeface="+mn-lt"/>
                </a:rPr>
                <a:t>Created and offered paid training and communities of practice</a:t>
              </a:r>
            </a:p>
          </p:txBody>
        </p:sp>
        <p:sp>
          <p:nvSpPr>
            <p:cNvPr id="13" name="Rectangle: Rounded Corners 12">
              <a:extLst>
                <a:ext uri="{FF2B5EF4-FFF2-40B4-BE49-F238E27FC236}">
                  <a16:creationId xmlns:a16="http://schemas.microsoft.com/office/drawing/2014/main" id="{DF31F92B-87DD-4628-9F68-EAF836216E92}"/>
                </a:ext>
              </a:extLst>
            </p:cNvPr>
            <p:cNvSpPr/>
            <p:nvPr/>
          </p:nvSpPr>
          <p:spPr>
            <a:xfrm>
              <a:off x="3663643" y="2924375"/>
              <a:ext cx="8031051"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4" name="Rectangle 13">
              <a:extLst>
                <a:ext uri="{FF2B5EF4-FFF2-40B4-BE49-F238E27FC236}">
                  <a16:creationId xmlns:a16="http://schemas.microsoft.com/office/drawing/2014/main" id="{83A7A6F1-F5C9-4A45-A368-BFD21A6622E0}"/>
                </a:ext>
              </a:extLst>
            </p:cNvPr>
            <p:cNvSpPr/>
            <p:nvPr/>
          </p:nvSpPr>
          <p:spPr>
            <a:xfrm>
              <a:off x="3792993" y="3020585"/>
              <a:ext cx="235411" cy="235181"/>
            </a:xfrm>
            <a:prstGeom prst="rect">
              <a:avLst/>
            </a:prstGeom>
            <a:blipFill>
              <a:blip r:embed="rId3"/>
              <a:srcRect/>
              <a:stretch>
                <a:fillRect l="-28000" r="-28000"/>
              </a:stretch>
            </a:blipFill>
          </p:spPr>
          <p:style>
            <a:lnRef idx="2">
              <a:schemeClr val="lt1">
                <a:alpha val="0"/>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Freeform: Shape 14">
              <a:extLst>
                <a:ext uri="{FF2B5EF4-FFF2-40B4-BE49-F238E27FC236}">
                  <a16:creationId xmlns:a16="http://schemas.microsoft.com/office/drawing/2014/main" id="{D2DCDFA3-C121-417A-ACA5-595AB1323CB8}"/>
                </a:ext>
              </a:extLst>
            </p:cNvPr>
            <p:cNvSpPr/>
            <p:nvPr/>
          </p:nvSpPr>
          <p:spPr>
            <a:xfrm>
              <a:off x="4145722" y="2886637"/>
              <a:ext cx="7937994"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t>Provided funds for overload curriculum projects, faculty mentoring, and program upkeep</a:t>
              </a:r>
            </a:p>
          </p:txBody>
        </p:sp>
        <p:sp>
          <p:nvSpPr>
            <p:cNvPr id="16" name="Rectangle: Rounded Corners 15">
              <a:extLst>
                <a:ext uri="{FF2B5EF4-FFF2-40B4-BE49-F238E27FC236}">
                  <a16:creationId xmlns:a16="http://schemas.microsoft.com/office/drawing/2014/main" id="{541364E1-1EC4-4932-A5CE-3CEDC030D63B}"/>
                </a:ext>
              </a:extLst>
            </p:cNvPr>
            <p:cNvSpPr/>
            <p:nvPr/>
          </p:nvSpPr>
          <p:spPr>
            <a:xfrm>
              <a:off x="3663644" y="3575800"/>
              <a:ext cx="8031050"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7" name="Rectangle 16">
              <a:extLst>
                <a:ext uri="{FF2B5EF4-FFF2-40B4-BE49-F238E27FC236}">
                  <a16:creationId xmlns:a16="http://schemas.microsoft.com/office/drawing/2014/main" id="{15D3520C-04F4-4DAD-A609-753582E566A1}"/>
                </a:ext>
              </a:extLst>
            </p:cNvPr>
            <p:cNvSpPr/>
            <p:nvPr/>
          </p:nvSpPr>
          <p:spPr>
            <a:xfrm>
              <a:off x="3792993" y="3672010"/>
              <a:ext cx="235411" cy="235181"/>
            </a:xfrm>
            <a:prstGeom prst="rect">
              <a:avLst/>
            </a:prstGeom>
            <a:blipFill>
              <a:blip r:embed="rId3">
                <a:extLst>
                  <a:ext uri="{28A0092B-C50C-407E-A947-70E740481C1C}">
                    <a14:useLocalDpi xmlns:a14="http://schemas.microsoft.com/office/drawing/2010/main" val="0"/>
                  </a:ext>
                </a:extLst>
              </a:blip>
              <a:srcRect/>
              <a:stretch>
                <a:fillRect l="-28000" r="-28000"/>
              </a:stretch>
            </a:blipFill>
          </p:spPr>
          <p:style>
            <a:lnRef idx="2">
              <a:schemeClr val="lt1">
                <a:alpha val="0"/>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8" name="Freeform: Shape 17">
              <a:extLst>
                <a:ext uri="{FF2B5EF4-FFF2-40B4-BE49-F238E27FC236}">
                  <a16:creationId xmlns:a16="http://schemas.microsoft.com/office/drawing/2014/main" id="{5F709E97-404C-41CB-8A18-BE29915F882D}"/>
                </a:ext>
              </a:extLst>
            </p:cNvPr>
            <p:cNvSpPr/>
            <p:nvPr/>
          </p:nvSpPr>
          <p:spPr>
            <a:xfrm>
              <a:off x="4157754" y="3544629"/>
              <a:ext cx="7182407"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t>Collaborated with Advising, Registrar, Financial Aid  </a:t>
              </a:r>
            </a:p>
          </p:txBody>
        </p:sp>
        <p:sp>
          <p:nvSpPr>
            <p:cNvPr id="19" name="Rectangle: Rounded Corners 18">
              <a:extLst>
                <a:ext uri="{FF2B5EF4-FFF2-40B4-BE49-F238E27FC236}">
                  <a16:creationId xmlns:a16="http://schemas.microsoft.com/office/drawing/2014/main" id="{46CCC286-0F36-4D6E-B6AA-907CEF56ADF5}"/>
                </a:ext>
              </a:extLst>
            </p:cNvPr>
            <p:cNvSpPr/>
            <p:nvPr/>
          </p:nvSpPr>
          <p:spPr>
            <a:xfrm>
              <a:off x="3663644" y="4227225"/>
              <a:ext cx="8031050"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20" name="Rectangle 19">
              <a:extLst>
                <a:ext uri="{FF2B5EF4-FFF2-40B4-BE49-F238E27FC236}">
                  <a16:creationId xmlns:a16="http://schemas.microsoft.com/office/drawing/2014/main" id="{7F35C624-8052-4F5B-958A-E50B17A85EF5}"/>
                </a:ext>
              </a:extLst>
            </p:cNvPr>
            <p:cNvSpPr/>
            <p:nvPr/>
          </p:nvSpPr>
          <p:spPr>
            <a:xfrm>
              <a:off x="3792993" y="4323435"/>
              <a:ext cx="235411" cy="235181"/>
            </a:xfrm>
            <a:prstGeom prst="rect">
              <a:avLst/>
            </a:prstGeom>
            <a:blipFill>
              <a:blip r:embed="rId3">
                <a:extLst>
                  <a:ext uri="{28A0092B-C50C-407E-A947-70E740481C1C}">
                    <a14:useLocalDpi xmlns:a14="http://schemas.microsoft.com/office/drawing/2010/main" val="0"/>
                  </a:ext>
                </a:extLst>
              </a:blip>
              <a:srcRect/>
              <a:stretch>
                <a:fillRect l="-28000" r="-28000"/>
              </a:stretch>
            </a:blipFill>
          </p:spPr>
          <p:style>
            <a:lnRef idx="2">
              <a:schemeClr val="lt1">
                <a:alpha val="0"/>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1" name="Freeform: Shape 20">
              <a:extLst>
                <a:ext uri="{FF2B5EF4-FFF2-40B4-BE49-F238E27FC236}">
                  <a16:creationId xmlns:a16="http://schemas.microsoft.com/office/drawing/2014/main" id="{9CE4AC4E-7D36-44B1-89C6-854429A5E7EC}"/>
                </a:ext>
              </a:extLst>
            </p:cNvPr>
            <p:cNvSpPr/>
            <p:nvPr/>
          </p:nvSpPr>
          <p:spPr>
            <a:xfrm>
              <a:off x="4157754" y="4206445"/>
              <a:ext cx="7182407"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t>Devised a data plan</a:t>
              </a:r>
              <a:r>
                <a:rPr lang="en-US" sz="1600" kern="1200" dirty="0">
                  <a:latin typeface="Corbel" panose="020B0503020204020204"/>
                </a:rPr>
                <a:t>; published and reviewed data</a:t>
              </a:r>
              <a:endParaRPr lang="en-US" sz="1600" kern="1200" dirty="0"/>
            </a:p>
          </p:txBody>
        </p:sp>
        <p:sp>
          <p:nvSpPr>
            <p:cNvPr id="22" name="Rectangle: Rounded Corners 21">
              <a:extLst>
                <a:ext uri="{FF2B5EF4-FFF2-40B4-BE49-F238E27FC236}">
                  <a16:creationId xmlns:a16="http://schemas.microsoft.com/office/drawing/2014/main" id="{0E1BF889-8E7D-4DD3-B56C-305BEFF41156}"/>
                </a:ext>
              </a:extLst>
            </p:cNvPr>
            <p:cNvSpPr/>
            <p:nvPr/>
          </p:nvSpPr>
          <p:spPr>
            <a:xfrm>
              <a:off x="3663644" y="4878650"/>
              <a:ext cx="8031050"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24" name="Rectangle 23">
              <a:extLst>
                <a:ext uri="{FF2B5EF4-FFF2-40B4-BE49-F238E27FC236}">
                  <a16:creationId xmlns:a16="http://schemas.microsoft.com/office/drawing/2014/main" id="{E2C13BBF-842D-4D4D-8FE6-AF844BF35FED}"/>
                </a:ext>
              </a:extLst>
            </p:cNvPr>
            <p:cNvSpPr/>
            <p:nvPr/>
          </p:nvSpPr>
          <p:spPr>
            <a:xfrm>
              <a:off x="3792993" y="4974860"/>
              <a:ext cx="235411" cy="235181"/>
            </a:xfrm>
            <a:prstGeom prst="rect">
              <a:avLst/>
            </a:prstGeom>
            <a:blipFill>
              <a:blip r:embed="rId3">
                <a:extLst>
                  <a:ext uri="{28A0092B-C50C-407E-A947-70E740481C1C}">
                    <a14:useLocalDpi xmlns:a14="http://schemas.microsoft.com/office/drawing/2010/main" val="0"/>
                  </a:ext>
                </a:extLst>
              </a:blip>
              <a:srcRect/>
              <a:stretch>
                <a:fillRect l="-28000" r="-28000"/>
              </a:stretch>
            </a:blipFill>
          </p:spPr>
          <p:style>
            <a:lnRef idx="2">
              <a:schemeClr val="lt1">
                <a:alpha val="0"/>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5" name="Freeform: Shape 24">
              <a:extLst>
                <a:ext uri="{FF2B5EF4-FFF2-40B4-BE49-F238E27FC236}">
                  <a16:creationId xmlns:a16="http://schemas.microsoft.com/office/drawing/2014/main" id="{6B59D23A-7B4C-49DE-A231-60CF33D95401}"/>
                </a:ext>
              </a:extLst>
            </p:cNvPr>
            <p:cNvSpPr/>
            <p:nvPr/>
          </p:nvSpPr>
          <p:spPr>
            <a:xfrm>
              <a:off x="4157754" y="4852674"/>
              <a:ext cx="7182407"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t>Attended and presented at conferences</a:t>
              </a:r>
            </a:p>
          </p:txBody>
        </p:sp>
        <p:sp>
          <p:nvSpPr>
            <p:cNvPr id="26" name="Rectangle: Rounded Corners 25">
              <a:extLst>
                <a:ext uri="{FF2B5EF4-FFF2-40B4-BE49-F238E27FC236}">
                  <a16:creationId xmlns:a16="http://schemas.microsoft.com/office/drawing/2014/main" id="{D6116DF2-E691-47A7-88A1-57C9019FC617}"/>
                </a:ext>
              </a:extLst>
            </p:cNvPr>
            <p:cNvSpPr/>
            <p:nvPr/>
          </p:nvSpPr>
          <p:spPr>
            <a:xfrm>
              <a:off x="3663644" y="5530075"/>
              <a:ext cx="8031050" cy="427602"/>
            </a:xfrm>
            <a:prstGeom prst="roundRect">
              <a:avLst>
                <a:gd name="adj" fmla="val 10000"/>
              </a:avLst>
            </a:prstGeom>
          </p:spPr>
          <p:style>
            <a:lnRef idx="0">
              <a:schemeClr val="accent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27" name="Rectangle 26">
              <a:extLst>
                <a:ext uri="{FF2B5EF4-FFF2-40B4-BE49-F238E27FC236}">
                  <a16:creationId xmlns:a16="http://schemas.microsoft.com/office/drawing/2014/main" id="{48C7BCAB-2FF7-4972-A86A-08553B2A5419}"/>
                </a:ext>
              </a:extLst>
            </p:cNvPr>
            <p:cNvSpPr/>
            <p:nvPr/>
          </p:nvSpPr>
          <p:spPr>
            <a:xfrm>
              <a:off x="3792993" y="5626286"/>
              <a:ext cx="235411" cy="235181"/>
            </a:xfrm>
            <a:prstGeom prst="rect">
              <a:avLst/>
            </a:prstGeom>
            <a:blipFill>
              <a:blip r:embed="rId3"/>
              <a:srcRect/>
              <a:stretch>
                <a:fillRect l="-28000" r="-28000"/>
              </a:stretch>
            </a:blipFill>
          </p:spPr>
          <p:style>
            <a:lnRef idx="2">
              <a:schemeClr val="lt1">
                <a:alpha val="0"/>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8" name="Freeform: Shape 27">
              <a:extLst>
                <a:ext uri="{FF2B5EF4-FFF2-40B4-BE49-F238E27FC236}">
                  <a16:creationId xmlns:a16="http://schemas.microsoft.com/office/drawing/2014/main" id="{9A099465-4790-44ED-9E1D-9C990AE4C4CE}"/>
                </a:ext>
              </a:extLst>
            </p:cNvPr>
            <p:cNvSpPr/>
            <p:nvPr/>
          </p:nvSpPr>
          <p:spPr>
            <a:xfrm>
              <a:off x="4157754" y="5509295"/>
              <a:ext cx="7182407" cy="521140"/>
            </a:xfrm>
            <a:custGeom>
              <a:avLst/>
              <a:gdLst>
                <a:gd name="connsiteX0" fmla="*/ 0 w 7182407"/>
                <a:gd name="connsiteY0" fmla="*/ 0 h 521140"/>
                <a:gd name="connsiteX1" fmla="*/ 7182407 w 7182407"/>
                <a:gd name="connsiteY1" fmla="*/ 0 h 521140"/>
                <a:gd name="connsiteX2" fmla="*/ 7182407 w 7182407"/>
                <a:gd name="connsiteY2" fmla="*/ 521140 h 521140"/>
                <a:gd name="connsiteX3" fmla="*/ 0 w 7182407"/>
                <a:gd name="connsiteY3" fmla="*/ 521140 h 521140"/>
                <a:gd name="connsiteX4" fmla="*/ 0 w 7182407"/>
                <a:gd name="connsiteY4" fmla="*/ 0 h 521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07" h="521140">
                  <a:moveTo>
                    <a:pt x="0" y="0"/>
                  </a:moveTo>
                  <a:lnTo>
                    <a:pt x="7182407" y="0"/>
                  </a:lnTo>
                  <a:lnTo>
                    <a:pt x="7182407" y="521140"/>
                  </a:lnTo>
                  <a:lnTo>
                    <a:pt x="0" y="521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5154" tIns="55154" rIns="55154" bIns="55154" numCol="1" spcCol="1270" anchor="ctr" anchorCtr="0">
              <a:noAutofit/>
            </a:bodyPr>
            <a:lstStyle/>
            <a:p>
              <a:pPr marL="0" lvl="0" indent="0" algn="l" defTabSz="711200">
                <a:lnSpc>
                  <a:spcPct val="100000"/>
                </a:lnSpc>
                <a:spcBef>
                  <a:spcPct val="0"/>
                </a:spcBef>
                <a:spcAft>
                  <a:spcPct val="35000"/>
                </a:spcAft>
                <a:buNone/>
              </a:pPr>
              <a:r>
                <a:rPr lang="en-US" sz="1600" kern="1200" dirty="0"/>
                <a:t>Participated at the state level</a:t>
              </a:r>
            </a:p>
          </p:txBody>
        </p:sp>
      </p:grpSp>
    </p:spTree>
    <p:extLst>
      <p:ext uri="{BB962C8B-B14F-4D97-AF65-F5344CB8AC3E}">
        <p14:creationId xmlns:p14="http://schemas.microsoft.com/office/powerpoint/2010/main" val="1110921821"/>
      </p:ext>
    </p:extLst>
  </p:cSld>
  <p:clrMapOvr>
    <a:masterClrMapping/>
  </p:clrMapOvr>
</p:sld>
</file>

<file path=ppt/theme/theme1.xml><?xml version="1.0" encoding="utf-8"?>
<a:theme xmlns:a="http://schemas.openxmlformats.org/drawingml/2006/main" name="Frame">
  <a:themeElements>
    <a:clrScheme name="GPCA_Susan&amp;Kathy">
      <a:dk1>
        <a:srgbClr val="000000"/>
      </a:dk1>
      <a:lt1>
        <a:srgbClr val="FFFFFF"/>
      </a:lt1>
      <a:dk2>
        <a:srgbClr val="545454"/>
      </a:dk2>
      <a:lt2>
        <a:srgbClr val="BFBFBF"/>
      </a:lt2>
      <a:accent1>
        <a:srgbClr val="40BAD2"/>
      </a:accent1>
      <a:accent2>
        <a:srgbClr val="EE7008"/>
      </a:accent2>
      <a:accent3>
        <a:srgbClr val="90BB23"/>
      </a:accent3>
      <a:accent4>
        <a:srgbClr val="D7D913"/>
      </a:accent4>
      <a:accent5>
        <a:srgbClr val="000000"/>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B234AC7D11A8747A37E803D7FC97E6E" ma:contentTypeVersion="14" ma:contentTypeDescription="Create a new document." ma:contentTypeScope="" ma:versionID="36d4eebfd4d41fc0f23ac40f3512880b">
  <xsd:schema xmlns:xsd="http://www.w3.org/2001/XMLSchema" xmlns:xs="http://www.w3.org/2001/XMLSchema" xmlns:p="http://schemas.microsoft.com/office/2006/metadata/properties" xmlns:ns3="a8bde019-2b8e-46d8-8c0b-52ab0bcf909d" xmlns:ns4="666128a3-0ac5-4638-85c0-a739db725ebe" targetNamespace="http://schemas.microsoft.com/office/2006/metadata/properties" ma:root="true" ma:fieldsID="fb4f6845cde6937ea76d6f4de0a9ddc7" ns3:_="" ns4:_="">
    <xsd:import namespace="a8bde019-2b8e-46d8-8c0b-52ab0bcf909d"/>
    <xsd:import namespace="666128a3-0ac5-4638-85c0-a739db725eb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bde019-2b8e-46d8-8c0b-52ab0bcf90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66128a3-0ac5-4638-85c0-a739db725eb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A53F03-3ACC-4569-8D4E-78C8FDB5112E}">
  <ds:schemaRefs>
    <ds:schemaRef ds:uri="http://purl.org/dc/terms/"/>
    <ds:schemaRef ds:uri="http://schemas.openxmlformats.org/package/2006/metadata/core-properties"/>
    <ds:schemaRef ds:uri="http://schemas.microsoft.com/office/infopath/2007/PartnerControls"/>
    <ds:schemaRef ds:uri="http://www.w3.org/XML/1998/namespace"/>
    <ds:schemaRef ds:uri="http://schemas.microsoft.com/office/2006/metadata/properties"/>
    <ds:schemaRef ds:uri="http://schemas.microsoft.com/office/2006/documentManagement/types"/>
    <ds:schemaRef ds:uri="http://purl.org/dc/elements/1.1/"/>
    <ds:schemaRef ds:uri="666128a3-0ac5-4638-85c0-a739db725ebe"/>
    <ds:schemaRef ds:uri="a8bde019-2b8e-46d8-8c0b-52ab0bcf909d"/>
    <ds:schemaRef ds:uri="http://purl.org/dc/dcmitype/"/>
  </ds:schemaRefs>
</ds:datastoreItem>
</file>

<file path=customXml/itemProps2.xml><?xml version="1.0" encoding="utf-8"?>
<ds:datastoreItem xmlns:ds="http://schemas.openxmlformats.org/officeDocument/2006/customXml" ds:itemID="{7D36C465-4FEC-4095-99A1-E7D557B09780}">
  <ds:schemaRefs>
    <ds:schemaRef ds:uri="http://schemas.microsoft.com/sharepoint/v3/contenttype/forms"/>
  </ds:schemaRefs>
</ds:datastoreItem>
</file>

<file path=customXml/itemProps3.xml><?xml version="1.0" encoding="utf-8"?>
<ds:datastoreItem xmlns:ds="http://schemas.openxmlformats.org/officeDocument/2006/customXml" ds:itemID="{3BCDDEFC-EBDA-4037-B777-44462F3771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bde019-2b8e-46d8-8c0b-52ab0bcf909d"/>
    <ds:schemaRef ds:uri="666128a3-0ac5-4638-85c0-a739db725e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TF10001119</Template>
  <TotalTime>389</TotalTime>
  <Words>1611</Words>
  <Application>Microsoft Office PowerPoint</Application>
  <PresentationFormat>Widescreen</PresentationFormat>
  <Paragraphs>170</Paragraphs>
  <Slides>15</Slides>
  <Notes>15</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Corbel</vt:lpstr>
      <vt:lpstr>Wingdings 2</vt:lpstr>
      <vt:lpstr>Frame</vt:lpstr>
      <vt:lpstr>Planting &amp; Growing an English Corequisite Program </vt:lpstr>
      <vt:lpstr>What We Plan to Cover Today</vt:lpstr>
      <vt:lpstr>Background to Our Accelerated Learning Program (ALP)</vt:lpstr>
      <vt:lpstr>Why Choose a Co-requisite Program?</vt:lpstr>
      <vt:lpstr>Our Original Pipeline</vt:lpstr>
      <vt:lpstr>PowerPoint Presentation</vt:lpstr>
      <vt:lpstr>PowerPoint Presentation</vt:lpstr>
      <vt:lpstr>PowerPoint Presentation</vt:lpstr>
      <vt:lpstr>Program Development Was Hard But Satisfying Work</vt:lpstr>
      <vt:lpstr>Program Development Was Hard But Satisfying Work</vt:lpstr>
      <vt:lpstr>Data Became Important to Our Work and Progress </vt:lpstr>
      <vt:lpstr>Data Changed Over Time</vt:lpstr>
      <vt:lpstr>Data  Specifics</vt:lpstr>
      <vt:lpstr>We Committed to Refining the Program</vt:lpstr>
      <vt:lpstr>Results and Realizations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D. Bradley</dc:creator>
  <cp:lastModifiedBy>Kathy McCoskey</cp:lastModifiedBy>
  <cp:revision>191</cp:revision>
  <cp:lastPrinted>2022-02-22T21:59:50Z</cp:lastPrinted>
  <dcterms:created xsi:type="dcterms:W3CDTF">2022-01-28T18:38:38Z</dcterms:created>
  <dcterms:modified xsi:type="dcterms:W3CDTF">2022-02-25T03:23:39Z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0x010100AB234AC7D11A8747A37E803D7FC97E6E</vt:lpwstr>
  </property>
</Properties>
</file>