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4"/>
  </p:sldMasterIdLst>
  <p:notesMasterIdLst>
    <p:notesMasterId r:id="rId19"/>
  </p:notesMasterIdLst>
  <p:sldIdLst>
    <p:sldId id="257" r:id="rId5"/>
    <p:sldId id="296" r:id="rId6"/>
    <p:sldId id="297" r:id="rId7"/>
    <p:sldId id="298" r:id="rId8"/>
    <p:sldId id="285" r:id="rId9"/>
    <p:sldId id="284" r:id="rId10"/>
    <p:sldId id="288" r:id="rId11"/>
    <p:sldId id="286" r:id="rId12"/>
    <p:sldId id="287" r:id="rId13"/>
    <p:sldId id="292" r:id="rId14"/>
    <p:sldId id="293" r:id="rId15"/>
    <p:sldId id="294" r:id="rId16"/>
    <p:sldId id="299" r:id="rId17"/>
    <p:sldId id="271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7529"/>
    <a:srgbClr val="9C8750"/>
    <a:srgbClr val="9900CC"/>
    <a:srgbClr val="A08F50"/>
    <a:srgbClr val="58005A"/>
    <a:srgbClr val="A08A52"/>
    <a:srgbClr val="9C8642"/>
    <a:srgbClr val="8C783A"/>
    <a:srgbClr val="926C0B"/>
    <a:srgbClr val="8056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74" autoAdjust="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276" y="6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38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507577-12C8-446B-B2A7-C839CB67C713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C2F5BA9-8F48-4734-BB0C-B9CCCC733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139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2F5BA9-8F48-4734-BB0C-B9CCCC7331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782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2F5BA9-8F48-4734-BB0C-B9CCCC73315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234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,Sans-Serif"/>
              <a:buChar char="•"/>
            </a:pPr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2F5BA9-8F48-4734-BB0C-B9CCCC73315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8590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2F5BA9-8F48-4734-BB0C-B9CCCC73315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44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F5BA9-8F48-4734-BB0C-B9CCCC7331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62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,Sans-Serif"/>
              <a:buNone/>
            </a:pPr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2F5BA9-8F48-4734-BB0C-B9CCCC7331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23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Arial"/>
              <a:buNone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2F5BA9-8F48-4734-BB0C-B9CCCC7331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809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2F5BA9-8F48-4734-BB0C-B9CCCC7331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809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2F5BA9-8F48-4734-BB0C-B9CCCC7331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75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2F5BA9-8F48-4734-BB0C-B9CCCC7331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14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2F5BA9-8F48-4734-BB0C-B9CCCC7331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50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,Sans-Serif"/>
              <a:buNone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2F5BA9-8F48-4734-BB0C-B9CCCC73315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15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4FC4-CAB5-144B-B220-FD26298F504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CB1B9119-F26F-0749-AEEB-0320D420AC7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31010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4FC4-CAB5-144B-B220-FD26298F504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B9119-F26F-0749-AEEB-0320D420A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2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4FC4-CAB5-144B-B220-FD26298F504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B9119-F26F-0749-AEEB-0320D420AC7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57666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4FC4-CAB5-144B-B220-FD26298F504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B9119-F26F-0749-AEEB-0320D420AC75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321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4FC4-CAB5-144B-B220-FD26298F504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B9119-F26F-0749-AEEB-0320D420AC7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210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4FC4-CAB5-144B-B220-FD26298F504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B9119-F26F-0749-AEEB-0320D420AC75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884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4FC4-CAB5-144B-B220-FD26298F504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B9119-F26F-0749-AEEB-0320D420A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27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4FC4-CAB5-144B-B220-FD26298F504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B9119-F26F-0749-AEEB-0320D420A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60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4FC4-CAB5-144B-B220-FD26298F504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B9119-F26F-0749-AEEB-0320D420A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550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4FC4-CAB5-144B-B220-FD26298F504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B9119-F26F-0749-AEEB-0320D420AC75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6280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88244FC4-CAB5-144B-B220-FD26298F504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B9119-F26F-0749-AEEB-0320D420AC75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295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44FC4-CAB5-144B-B220-FD26298F504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B1B9119-F26F-0749-AEEB-0320D420A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63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bchandle@butlercc.ed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Rzavala@butlercc.edu" TargetMode="External"/><Relationship Id="rId4" Type="http://schemas.openxmlformats.org/officeDocument/2006/relationships/hyperlink" Target="mailto:cbond@butlercc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tlercc.ed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.hawkeslearning.com/butlermathassessmentC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8631" y="2027672"/>
            <a:ext cx="5266810" cy="2059129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spc="-300" dirty="0">
                <a:solidFill>
                  <a:srgbClr val="937529"/>
                </a:solidFill>
                <a:latin typeface="Akzidenz Grotesk BE XBdCn"/>
                <a:cs typeface="Akzidenz Grotesk BE XBdCn"/>
              </a:rPr>
              <a:t>Transitioning to Modules part 2 </a:t>
            </a:r>
            <a:br>
              <a:rPr lang="en-US" sz="4800" spc="-300" dirty="0">
                <a:solidFill>
                  <a:srgbClr val="7030A0"/>
                </a:solidFill>
                <a:latin typeface="Akzidenz Grotesk BE XBdCn"/>
                <a:cs typeface="Akzidenz Grotesk BE XBdCn"/>
              </a:rPr>
            </a:br>
            <a:r>
              <a:rPr lang="en-US" sz="3600" spc="-300" dirty="0">
                <a:latin typeface="Akzidenz Grotesk BE XBdCn"/>
                <a:cs typeface="Akzidenz Grotesk BE XBdCn"/>
              </a:rPr>
              <a:t>Math , the Butler way</a:t>
            </a:r>
            <a:endParaRPr lang="en-US" sz="5400" spc="-300" dirty="0">
              <a:latin typeface="Akzidenz Grotesk BE XBdCn"/>
              <a:cs typeface="Akzidenz Grotesk BE XBdCn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3255D0-9B27-4B02-B0D0-13DB18A631A0}"/>
              </a:ext>
            </a:extLst>
          </p:cNvPr>
          <p:cNvSpPr txBox="1"/>
          <p:nvPr/>
        </p:nvSpPr>
        <p:spPr>
          <a:xfrm>
            <a:off x="756249" y="3717984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797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6511" y="439028"/>
            <a:ext cx="7646881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 dirty="0">
                <a:solidFill>
                  <a:srgbClr val="A08F50"/>
                </a:solidFill>
                <a:latin typeface="B Akzidenz Grotesk Bold"/>
                <a:cs typeface="B Akzidenz Grotesk Bold"/>
              </a:rPr>
              <a:t> Are Consistent Policies Important?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23106" y="2001315"/>
            <a:ext cx="7471804" cy="45704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/>
              <a:buChar char="Ø"/>
            </a:pPr>
            <a:r>
              <a:rPr lang="en-US" sz="1700" dirty="0">
                <a:ea typeface="+mn-lt"/>
                <a:cs typeface="+mn-lt"/>
              </a:rPr>
              <a:t>What are some of the differences from teacher to teacher that can affect a student’s grade? </a:t>
            </a:r>
            <a:endParaRPr lang="en-US" sz="1700" dirty="0"/>
          </a:p>
          <a:p>
            <a:pPr marL="742950" lvl="1" indent="-285750">
              <a:buFont typeface="Arial"/>
              <a:buChar char="•"/>
            </a:pPr>
            <a:r>
              <a:rPr lang="en-US" sz="1700" dirty="0">
                <a:ea typeface="+mn-lt"/>
                <a:cs typeface="+mn-lt"/>
              </a:rPr>
              <a:t>Grading Scale</a:t>
            </a:r>
            <a:endParaRPr lang="en-US" sz="1700" dirty="0"/>
          </a:p>
          <a:p>
            <a:pPr marL="742950" lvl="1" indent="-285750">
              <a:buFont typeface="Arial"/>
              <a:buChar char="•"/>
            </a:pPr>
            <a:r>
              <a:rPr lang="en-US" sz="1700" dirty="0">
                <a:ea typeface="+mn-lt"/>
                <a:cs typeface="+mn-lt"/>
              </a:rPr>
              <a:t>Late policy</a:t>
            </a:r>
            <a:endParaRPr lang="en-US" sz="1700" dirty="0"/>
          </a:p>
          <a:p>
            <a:pPr marL="742950" lvl="1" indent="-285750">
              <a:buFont typeface="Arial"/>
              <a:buChar char="•"/>
            </a:pPr>
            <a:r>
              <a:rPr lang="en-US" sz="1700" dirty="0">
                <a:ea typeface="+mn-lt"/>
                <a:cs typeface="+mn-lt"/>
              </a:rPr>
              <a:t>??</a:t>
            </a:r>
          </a:p>
          <a:p>
            <a:pPr marL="285750" indent="-285750">
              <a:buFont typeface="Arial"/>
              <a:buChar char="•"/>
            </a:pPr>
            <a:endParaRPr lang="en-US" sz="1700" dirty="0"/>
          </a:p>
          <a:p>
            <a:pPr marL="285750" indent="-285750">
              <a:buFont typeface="Wingdings"/>
              <a:buChar char="Ø"/>
            </a:pPr>
            <a:r>
              <a:rPr lang="en-US" sz="1700" dirty="0">
                <a:ea typeface="+mn-lt"/>
                <a:cs typeface="+mn-lt"/>
              </a:rPr>
              <a:t>What are some of the results of these differences? </a:t>
            </a:r>
          </a:p>
          <a:p>
            <a:pPr marL="742950" lvl="1" indent="-285750">
              <a:buFont typeface="Arial"/>
              <a:buChar char="•"/>
            </a:pPr>
            <a:r>
              <a:rPr lang="en-US" sz="1700" dirty="0">
                <a:ea typeface="+mn-lt"/>
                <a:cs typeface="+mn-lt"/>
              </a:rPr>
              <a:t>Inconsistent data</a:t>
            </a:r>
          </a:p>
          <a:p>
            <a:pPr marL="742950" lvl="1" indent="-285750">
              <a:buFont typeface="Arial"/>
              <a:buChar char="•"/>
            </a:pPr>
            <a:r>
              <a:rPr lang="en-US" sz="1700" dirty="0">
                <a:ea typeface="+mn-lt"/>
                <a:cs typeface="+mn-lt"/>
              </a:rPr>
              <a:t>Students shopping around for the “easiest” teacher</a:t>
            </a:r>
          </a:p>
          <a:p>
            <a:pPr marL="742950" lvl="1" indent="-285750">
              <a:buFont typeface="Arial"/>
              <a:buChar char="•"/>
            </a:pPr>
            <a:r>
              <a:rPr lang="en-US" sz="1700" dirty="0">
                <a:ea typeface="+mn-lt"/>
                <a:cs typeface="+mn-lt"/>
              </a:rPr>
              <a:t>??</a:t>
            </a:r>
            <a:endParaRPr lang="en-US" sz="1700" dirty="0"/>
          </a:p>
          <a:p>
            <a:pPr marL="285750" indent="-285750">
              <a:buFont typeface="Arial"/>
              <a:buChar char="•"/>
            </a:pPr>
            <a:endParaRPr lang="en-US" sz="1700" dirty="0"/>
          </a:p>
          <a:p>
            <a:pPr marL="285750" indent="-285750">
              <a:buFont typeface="Wingdings"/>
              <a:buChar char="Ø"/>
            </a:pPr>
            <a:r>
              <a:rPr lang="en-US" sz="1700" dirty="0">
                <a:ea typeface="+mn-lt"/>
                <a:cs typeface="+mn-lt"/>
              </a:rPr>
              <a:t>Are there disadvantages to having department-wide policies? </a:t>
            </a:r>
            <a:endParaRPr lang="en-US" sz="1700" dirty="0"/>
          </a:p>
          <a:p>
            <a:pPr marL="742950" lvl="1" indent="-285750">
              <a:buFont typeface="Arial"/>
              <a:buChar char="•"/>
            </a:pPr>
            <a:r>
              <a:rPr lang="en-US" sz="1700" dirty="0">
                <a:ea typeface="+mn-lt"/>
                <a:cs typeface="+mn-lt"/>
              </a:rPr>
              <a:t>Lack of academic freedom in teaching</a:t>
            </a:r>
            <a:endParaRPr lang="en-US" sz="1700" dirty="0"/>
          </a:p>
          <a:p>
            <a:pPr marL="742950" lvl="1" indent="-285750">
              <a:buFont typeface="Arial"/>
              <a:buChar char="•"/>
            </a:pPr>
            <a:r>
              <a:rPr lang="en-US" sz="1700" dirty="0">
                <a:ea typeface="+mn-lt"/>
                <a:cs typeface="+mn-lt"/>
              </a:rPr>
              <a:t>Time-consuming to come to an agreement</a:t>
            </a:r>
            <a:endParaRPr lang="en-US" sz="1700" dirty="0"/>
          </a:p>
          <a:p>
            <a:pPr marL="742950" lvl="1" indent="-285750">
              <a:buFont typeface="Arial"/>
              <a:buChar char="•"/>
            </a:pPr>
            <a:r>
              <a:rPr lang="en-US" sz="1700" dirty="0">
                <a:ea typeface="+mn-lt"/>
                <a:cs typeface="+mn-lt"/>
              </a:rPr>
              <a:t>??</a:t>
            </a:r>
            <a:endParaRPr lang="en-US" sz="1700" dirty="0"/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143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6511" y="439028"/>
            <a:ext cx="7646881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 dirty="0">
                <a:solidFill>
                  <a:srgbClr val="A08F50"/>
                </a:solidFill>
                <a:latin typeface="B Akzidenz Grotesk Bold"/>
                <a:cs typeface="B Akzidenz Grotesk Bold"/>
              </a:rPr>
              <a:t>Raising the Bar at Butler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3919" y="1292328"/>
            <a:ext cx="7561804" cy="427456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>
                <a:ea typeface="+mn-lt"/>
                <a:cs typeface="+mn-lt"/>
              </a:rPr>
              <a:t>Use of the same . . .</a:t>
            </a:r>
            <a:endParaRPr lang="en-US" sz="3600" dirty="0">
              <a:ea typeface="+mn-lt"/>
              <a:cs typeface="+mn-lt"/>
            </a:endParaRPr>
          </a:p>
          <a:p>
            <a:pPr marL="800100" lvl="1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ea typeface="+mn-lt"/>
                <a:cs typeface="+mn-lt"/>
              </a:rPr>
              <a:t>  Software </a:t>
            </a:r>
            <a:endParaRPr lang="en-US" sz="3600" dirty="0">
              <a:ea typeface="+mn-lt"/>
              <a:cs typeface="+mn-lt"/>
            </a:endParaRPr>
          </a:p>
          <a:p>
            <a:pPr marL="800100" lvl="1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ea typeface="+mn-lt"/>
                <a:cs typeface="+mn-lt"/>
              </a:rPr>
              <a:t>  Curriculum</a:t>
            </a:r>
          </a:p>
          <a:p>
            <a:pPr marL="800100" lvl="1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/>
              <a:t> Mastery Level </a:t>
            </a:r>
          </a:p>
          <a:p>
            <a:pPr marL="800100" lvl="1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ea typeface="+mn-lt"/>
                <a:cs typeface="+mn-lt"/>
              </a:rPr>
              <a:t>  Required  “Practice” problems</a:t>
            </a:r>
          </a:p>
          <a:p>
            <a:pPr marL="800100" lvl="1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ea typeface="+mn-lt"/>
                <a:cs typeface="+mn-lt"/>
              </a:rPr>
              <a:t>  Grading Scale</a:t>
            </a:r>
            <a:endParaRPr lang="en-US" sz="2400" dirty="0"/>
          </a:p>
          <a:p>
            <a:pPr marL="800100" lvl="1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ea typeface="+mn-lt"/>
                <a:cs typeface="+mn-lt"/>
              </a:rPr>
              <a:t>  Homework Late Penalty</a:t>
            </a:r>
          </a:p>
          <a:p>
            <a:pPr marL="800100" lvl="1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ea typeface="+mn-lt"/>
                <a:cs typeface="+mn-lt"/>
              </a:rPr>
              <a:t>  Calculator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174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6511" y="439028"/>
            <a:ext cx="7646881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 dirty="0">
                <a:solidFill>
                  <a:srgbClr val="A08F50"/>
                </a:solidFill>
                <a:latin typeface="B Akzidenz Grotesk Bold"/>
              </a:rPr>
              <a:t>Raising the Bar at Butler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9379" y="1377677"/>
            <a:ext cx="7471804" cy="498598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                         </a:t>
            </a:r>
          </a:p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/>
              <a:t> Exam Prerequisites </a:t>
            </a:r>
          </a:p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/>
              <a:t> Formula Sheet</a:t>
            </a:r>
          </a:p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/>
              <a:t> Proctored Exams </a:t>
            </a:r>
          </a:p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/>
              <a:t> Partial Credit on Exams</a:t>
            </a:r>
            <a:endParaRPr lang="en-US" sz="2400">
              <a:ea typeface="+mn-lt"/>
              <a:cs typeface="+mn-lt"/>
            </a:endParaRPr>
          </a:p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/>
              <a:t>Time Limits on Exams</a:t>
            </a:r>
            <a:endParaRPr lang="en-US" sz="2400">
              <a:ea typeface="+mn-lt"/>
              <a:cs typeface="+mn-lt"/>
            </a:endParaRPr>
          </a:p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/>
              <a:t>Minimum Score on Exams</a:t>
            </a:r>
            <a:endParaRPr lang="en-US" sz="2400">
              <a:ea typeface="+mn-lt"/>
              <a:cs typeface="+mn-lt"/>
            </a:endParaRPr>
          </a:p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/>
              <a:t>Make-up Exam Policy </a:t>
            </a:r>
          </a:p>
          <a:p>
            <a:endParaRPr lang="en-US" sz="2800" dirty="0"/>
          </a:p>
          <a:p>
            <a:endParaRPr lang="en-US" sz="200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9316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6511" y="510746"/>
            <a:ext cx="7646881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 dirty="0">
                <a:solidFill>
                  <a:srgbClr val="A08F50"/>
                </a:solidFill>
                <a:latin typeface="B Akzidenz Grotesk Bold"/>
              </a:rPr>
              <a:t>Questions?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9379" y="1377677"/>
            <a:ext cx="7471804" cy="67710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                         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159092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36046" y="274116"/>
            <a:ext cx="67055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2">
                    <a:lumMod val="50000"/>
                  </a:schemeClr>
                </a:solidFill>
                <a:latin typeface="B Akzidenz Grotesk Bold"/>
              </a:rPr>
              <a:t>Presenter Contact Information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7171" y="1058946"/>
            <a:ext cx="8556770" cy="55707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2400" dirty="0">
              <a:solidFill>
                <a:schemeClr val="accent4"/>
              </a:solidFill>
              <a:latin typeface="B Akzidenz Grotesk Bold"/>
            </a:endParaRPr>
          </a:p>
          <a:p>
            <a:endParaRPr lang="en-US" sz="2400" dirty="0">
              <a:solidFill>
                <a:schemeClr val="accent4"/>
              </a:solidFill>
              <a:latin typeface="B Akzidenz Grotesk Bold"/>
            </a:endParaRPr>
          </a:p>
          <a:p>
            <a:endParaRPr lang="en-US" sz="2400" dirty="0">
              <a:solidFill>
                <a:schemeClr val="accent4"/>
              </a:solidFill>
              <a:latin typeface="B Akzidenz Grotesk Bold"/>
            </a:endParaRPr>
          </a:p>
          <a:p>
            <a:r>
              <a:rPr lang="en-US" sz="2400" dirty="0">
                <a:latin typeface="B Akzidenz Grotesk Bold"/>
              </a:rPr>
              <a:t>Dr. Bethany Chandler</a:t>
            </a:r>
          </a:p>
          <a:p>
            <a:r>
              <a:rPr lang="en-US" sz="2400" dirty="0">
                <a:latin typeface="B Akzidenz Grotesk Bold"/>
              </a:rPr>
              <a:t>Lead Instructor </a:t>
            </a:r>
          </a:p>
          <a:p>
            <a:r>
              <a:rPr lang="en-US" sz="2400" dirty="0">
                <a:solidFill>
                  <a:schemeClr val="accent4"/>
                </a:solidFill>
                <a:latin typeface="B Akzidenz Grotesk Bold"/>
                <a:hlinkClick r:id="rId3"/>
              </a:rPr>
              <a:t>bchandle@butlercc.edu</a:t>
            </a:r>
            <a:endParaRPr lang="en-US" sz="2400" dirty="0">
              <a:solidFill>
                <a:schemeClr val="accent4"/>
              </a:solidFill>
              <a:latin typeface="B Akzidenz Grotesk Bold"/>
            </a:endParaRPr>
          </a:p>
          <a:p>
            <a:endParaRPr lang="en-US" sz="2400" dirty="0">
              <a:solidFill>
                <a:schemeClr val="accent4"/>
              </a:solidFill>
              <a:latin typeface="B Akzidenz Grotesk Bold"/>
            </a:endParaRPr>
          </a:p>
          <a:p>
            <a:r>
              <a:rPr lang="en-US" sz="2400" dirty="0">
                <a:latin typeface="B Akzidenz Grotesk Bold"/>
              </a:rPr>
              <a:t>Cindy Bond</a:t>
            </a:r>
          </a:p>
          <a:p>
            <a:r>
              <a:rPr lang="en-US" sz="2400" dirty="0">
                <a:latin typeface="B Akzidenz Grotesk Bold"/>
              </a:rPr>
              <a:t>Lead Instructor</a:t>
            </a:r>
          </a:p>
          <a:p>
            <a:r>
              <a:rPr lang="en-US" sz="2400" dirty="0">
                <a:solidFill>
                  <a:schemeClr val="accent4"/>
                </a:solidFill>
                <a:latin typeface="B Akzidenz Grotesk Bold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cbond@butlercc.edu</a:t>
            </a:r>
            <a:endParaRPr lang="en-US" sz="2400" dirty="0">
              <a:solidFill>
                <a:schemeClr val="accent4"/>
              </a:solidFill>
              <a:latin typeface="B Akzidenz Grotesk Bold"/>
            </a:endParaRPr>
          </a:p>
          <a:p>
            <a:endParaRPr lang="en-US" sz="2400" dirty="0">
              <a:solidFill>
                <a:schemeClr val="accent4"/>
              </a:solidFill>
              <a:latin typeface="B Akzidenz Grotesk Bold"/>
            </a:endParaRPr>
          </a:p>
          <a:p>
            <a:r>
              <a:rPr lang="en-US" sz="2400" dirty="0">
                <a:ea typeface="+mn-lt"/>
                <a:cs typeface="+mn-lt"/>
              </a:rPr>
              <a:t>Robert Zavala</a:t>
            </a:r>
          </a:p>
          <a:p>
            <a:r>
              <a:rPr lang="en-US" sz="2400" dirty="0">
                <a:solidFill>
                  <a:schemeClr val="accent4"/>
                </a:solidFill>
                <a:ea typeface="+mn-lt"/>
                <a:cs typeface="+mn-lt"/>
                <a:hlinkClick r:id="rId5"/>
              </a:rPr>
              <a:t>rzavala@butlercc.edu</a:t>
            </a:r>
            <a:endParaRPr lang="en-US" sz="2400">
              <a:ea typeface="+mn-lt"/>
              <a:cs typeface="+mn-lt"/>
            </a:endParaRPr>
          </a:p>
          <a:p>
            <a:endParaRPr lang="en-US" sz="2400" dirty="0">
              <a:solidFill>
                <a:schemeClr val="accent4"/>
              </a:solidFill>
              <a:latin typeface="B Akzidenz Grotesk Bold"/>
            </a:endParaRPr>
          </a:p>
          <a:p>
            <a:endParaRPr lang="en-US" sz="2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860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32EB74-EB6A-4E9A-ABFD-B774B87A781D}"/>
              </a:ext>
            </a:extLst>
          </p:cNvPr>
          <p:cNvSpPr txBox="1"/>
          <p:nvPr/>
        </p:nvSpPr>
        <p:spPr>
          <a:xfrm>
            <a:off x="1639230" y="452746"/>
            <a:ext cx="4750419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dirty="0">
                <a:solidFill>
                  <a:srgbClr val="A08F50"/>
                </a:solidFill>
                <a:latin typeface="B Akzidenz Grotesk Bold"/>
              </a:rPr>
              <a:t>Innovators 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C30954-7E22-45B0-A92E-AE916459F97E}"/>
              </a:ext>
            </a:extLst>
          </p:cNvPr>
          <p:cNvSpPr txBox="1"/>
          <p:nvPr/>
        </p:nvSpPr>
        <p:spPr>
          <a:xfrm>
            <a:off x="2225267" y="1639109"/>
            <a:ext cx="3586959" cy="36933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latin typeface="B Akzidenz Grotesk Bold"/>
                <a:sym typeface="Georgia"/>
                <a:rtl val="0"/>
              </a:rPr>
              <a:t>Full Time Faculty</a:t>
            </a:r>
            <a:endParaRPr lang="en-US" dirty="0"/>
          </a:p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latin typeface="B Akzidenz Grotesk Bold"/>
                <a:sym typeface="Georgia"/>
                <a:rtl val="0"/>
              </a:rPr>
              <a:t>Adjunct Faculty</a:t>
            </a:r>
            <a:endParaRPr lang="en-US" sz="2400" dirty="0">
              <a:latin typeface="B Akzidenz Grotesk Bold"/>
              <a:rtl val="0"/>
            </a:endParaRPr>
          </a:p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latin typeface="B Akzidenz Grotesk Bold"/>
                <a:sym typeface="Georgia"/>
                <a:rtl val="0"/>
              </a:rPr>
              <a:t>Advisors</a:t>
            </a:r>
            <a:endParaRPr lang="en-US" sz="2400" dirty="0">
              <a:latin typeface="B Akzidenz Grotesk Bold"/>
              <a:rtl val="0"/>
            </a:endParaRPr>
          </a:p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latin typeface="B Akzidenz Grotesk Bold"/>
                <a:sym typeface="Georgia"/>
                <a:rtl val="0"/>
              </a:rPr>
              <a:t>Testing Center</a:t>
            </a:r>
            <a:endParaRPr lang="en-US" sz="2400" dirty="0">
              <a:latin typeface="B Akzidenz Grotesk Bold"/>
              <a:rtl val="0"/>
            </a:endParaRPr>
          </a:p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latin typeface="B Akzidenz Grotesk Bold"/>
                <a:sym typeface="Georgia"/>
                <a:rtl val="0"/>
              </a:rPr>
              <a:t>Registrar</a:t>
            </a:r>
            <a:endParaRPr lang="en-US" sz="2400" dirty="0">
              <a:latin typeface="B Akzidenz Grotesk Bold"/>
              <a:rtl val="0"/>
            </a:endParaRPr>
          </a:p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latin typeface="B Akzidenz Grotesk Bold"/>
                <a:sym typeface="Georgia"/>
                <a:rtl val="0"/>
              </a:rPr>
              <a:t>Financial Aid</a:t>
            </a:r>
            <a:endParaRPr lang="en-US" sz="2400" dirty="0">
              <a:latin typeface="B Akzidenz Grotesk Bold"/>
              <a:rtl val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087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32EB74-EB6A-4E9A-ABFD-B774B87A781D}"/>
              </a:ext>
            </a:extLst>
          </p:cNvPr>
          <p:cNvSpPr txBox="1"/>
          <p:nvPr/>
        </p:nvSpPr>
        <p:spPr>
          <a:xfrm>
            <a:off x="1207539" y="511613"/>
            <a:ext cx="6320204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dirty="0">
                <a:solidFill>
                  <a:srgbClr val="A08F50"/>
                </a:solidFill>
                <a:latin typeface="B Akzidenz Grotesk Bold"/>
              </a:rPr>
              <a:t>Administrative Support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C30954-7E22-45B0-A92E-AE916459F97E}"/>
              </a:ext>
            </a:extLst>
          </p:cNvPr>
          <p:cNvSpPr txBox="1"/>
          <p:nvPr/>
        </p:nvSpPr>
        <p:spPr>
          <a:xfrm>
            <a:off x="2136966" y="2208157"/>
            <a:ext cx="4873735" cy="28050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latin typeface="B Akzidenz Grotesk Bold"/>
                <a:rtl val="0"/>
              </a:rPr>
              <a:t>Vice President of Academics</a:t>
            </a:r>
            <a:endParaRPr lang="en-US"/>
          </a:p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latin typeface="B Akzidenz Grotesk Bold"/>
              </a:rPr>
              <a:t>College President</a:t>
            </a:r>
          </a:p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latin typeface="B Akzidenz Grotesk Bold"/>
              </a:rPr>
              <a:t>STEM Deans</a:t>
            </a:r>
          </a:p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latin typeface="B Akzidenz Grotesk Bold"/>
                <a:rtl val="0"/>
              </a:rPr>
              <a:t>Math Leads</a:t>
            </a:r>
          </a:p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latin typeface="B Akzidenz Grotesk Bold"/>
              </a:rPr>
              <a:t>Student Services</a:t>
            </a:r>
          </a:p>
        </p:txBody>
      </p:sp>
    </p:spTree>
    <p:extLst>
      <p:ext uri="{BB962C8B-B14F-4D97-AF65-F5344CB8AC3E}">
        <p14:creationId xmlns:p14="http://schemas.microsoft.com/office/powerpoint/2010/main" val="2728762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32EB74-EB6A-4E9A-ABFD-B774B87A781D}"/>
              </a:ext>
            </a:extLst>
          </p:cNvPr>
          <p:cNvSpPr txBox="1"/>
          <p:nvPr/>
        </p:nvSpPr>
        <p:spPr>
          <a:xfrm>
            <a:off x="1639230" y="452746"/>
            <a:ext cx="4750419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dirty="0">
                <a:solidFill>
                  <a:srgbClr val="A08F50"/>
                </a:solidFill>
                <a:latin typeface="B Akzidenz Grotesk Bold"/>
              </a:rPr>
              <a:t>Support Team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C30954-7E22-45B0-A92E-AE916459F97E}"/>
              </a:ext>
            </a:extLst>
          </p:cNvPr>
          <p:cNvSpPr txBox="1"/>
          <p:nvPr/>
        </p:nvSpPr>
        <p:spPr>
          <a:xfrm>
            <a:off x="1646408" y="1491942"/>
            <a:ext cx="5854849" cy="48936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latin typeface="B Akzidenz Grotesk Bold"/>
                <a:rtl val="0"/>
              </a:rPr>
              <a:t>Admissions</a:t>
            </a:r>
            <a:endParaRPr lang="en-US"/>
          </a:p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latin typeface="B Akzidenz Grotesk Bold"/>
              </a:rPr>
              <a:t>Tutoring Services</a:t>
            </a:r>
          </a:p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latin typeface="B Akzidenz Grotesk Bold"/>
              </a:rPr>
              <a:t>Athletic Department</a:t>
            </a:r>
          </a:p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latin typeface="B Akzidenz Grotesk Bold"/>
                <a:rtl val="0"/>
              </a:rPr>
              <a:t>Math Coordinator</a:t>
            </a:r>
          </a:p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latin typeface="B Akzidenz Grotesk Bold"/>
              </a:rPr>
              <a:t>Educational Technology</a:t>
            </a:r>
          </a:p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latin typeface="B Akzidenz Grotesk Bold"/>
                <a:rtl val="0"/>
              </a:rPr>
              <a:t>Disability Services</a:t>
            </a:r>
          </a:p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latin typeface="B Akzidenz Grotesk Bold"/>
                <a:rtl val="0"/>
              </a:rPr>
              <a:t>Curriculum and Catalog Director</a:t>
            </a:r>
          </a:p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en-US" sz="2400" dirty="0">
                <a:latin typeface="B Akzidenz Grotesk Bold"/>
              </a:rPr>
              <a:t>Marketing</a:t>
            </a:r>
          </a:p>
          <a:p>
            <a:endParaRPr lang="en-US" sz="2400" dirty="0">
              <a:latin typeface="B Akzidenz Grotesk Bold"/>
            </a:endParaRPr>
          </a:p>
        </p:txBody>
      </p:sp>
    </p:spTree>
    <p:extLst>
      <p:ext uri="{BB962C8B-B14F-4D97-AF65-F5344CB8AC3E}">
        <p14:creationId xmlns:p14="http://schemas.microsoft.com/office/powerpoint/2010/main" val="350150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44630" y="6470507"/>
            <a:ext cx="257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Foco Light"/>
                <a:cs typeface="Foco Light"/>
              </a:rPr>
              <a:t>1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616260" y="910405"/>
            <a:ext cx="8229600" cy="52626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30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24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24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13F9A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B Akzidenz Grotesk Bold"/>
              <a:sym typeface="Georgia"/>
              <a:rtl val="0"/>
            </a:endParaRPr>
          </a:p>
          <a:p>
            <a:pPr marL="342900" indent="-342900">
              <a:buClr>
                <a:srgbClr val="1F497D"/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 </a:t>
            </a:r>
            <a:r>
              <a:rPr lang="en-US" sz="2400" dirty="0">
                <a:solidFill>
                  <a:schemeClr val="tx1"/>
                </a:solidFill>
              </a:rPr>
              <a:t>Curriculum </a:t>
            </a:r>
          </a:p>
          <a:p>
            <a:pPr marL="342900" indent="-342900">
              <a:buClr>
                <a:srgbClr val="1F497D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1"/>
              </a:solidFill>
            </a:endParaRPr>
          </a:p>
          <a:p>
            <a:pPr marL="342900" indent="-342900">
              <a:buClr>
                <a:srgbClr val="1F497D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 Placement</a:t>
            </a:r>
            <a:endParaRPr lang="en-US">
              <a:solidFill>
                <a:schemeClr val="tx1"/>
              </a:solidFill>
            </a:endParaRPr>
          </a:p>
          <a:p>
            <a:pPr>
              <a:buClr>
                <a:srgbClr val="1F497D"/>
              </a:buClr>
            </a:pPr>
            <a:endParaRPr lang="en-US" sz="2400" dirty="0">
              <a:solidFill>
                <a:schemeClr val="tx1"/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 Support Team</a:t>
            </a:r>
            <a:endParaRPr lang="en-US">
              <a:solidFill>
                <a:schemeClr val="tx1"/>
              </a:solidFill>
            </a:endParaRPr>
          </a:p>
          <a:p>
            <a:pPr marL="342900" indent="-342900">
              <a:buClr>
                <a:srgbClr val="1F497D"/>
              </a:buClr>
              <a:buFont typeface="Wingdings,Sans-Serif" panose="05000000000000000000" pitchFamily="2" charset="2"/>
              <a:buChar char="Ø"/>
            </a:pPr>
            <a:endParaRPr lang="en-US" sz="2400" dirty="0">
              <a:solidFill>
                <a:schemeClr val="tx1"/>
              </a:solidFill>
            </a:endParaRPr>
          </a:p>
          <a:p>
            <a:pPr marL="342900" indent="-342900">
              <a:buClr>
                <a:srgbClr val="1F497D"/>
              </a:buClr>
              <a:buFont typeface="Wingdings,Sans-Serif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Customization</a:t>
            </a:r>
          </a:p>
          <a:p>
            <a:pPr marL="342900" indent="-342900">
              <a:buClr>
                <a:srgbClr val="1F497D"/>
              </a:buClr>
              <a:buFont typeface="Wingdings,Sans-Serif" panose="05000000000000000000" pitchFamily="2" charset="2"/>
              <a:buChar char="Ø"/>
            </a:pPr>
            <a:endParaRPr lang="en-US" sz="2400" dirty="0">
              <a:solidFill>
                <a:schemeClr val="tx1"/>
              </a:solidFill>
            </a:endParaRPr>
          </a:p>
          <a:p>
            <a:pPr marL="342900" indent="-342900">
              <a:buClr>
                <a:srgbClr val="1F497D"/>
              </a:buClr>
              <a:buFont typeface="Wingdings,Sans-Serif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Customer Service!!!</a:t>
            </a:r>
          </a:p>
          <a:p>
            <a:pPr marL="285750" indent="-285750">
              <a:buClr>
                <a:srgbClr val="1F497D"/>
              </a:buClr>
              <a:buFont typeface="Arial" panose="05000000000000000000" pitchFamily="2" charset="2"/>
              <a:buChar char="•"/>
            </a:pPr>
            <a:endParaRPr lang="en-US" sz="2400" dirty="0"/>
          </a:p>
          <a:p>
            <a:pPr marL="342900" indent="-342900">
              <a:buClr>
                <a:srgbClr val="1F497D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7030A0"/>
              </a:solidFill>
              <a:latin typeface="B Akzidenz Grotesk Bold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7030A0"/>
              </a:solidFill>
              <a:latin typeface="B Akzidenz Grotesk Bold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7030A0"/>
              </a:solidFill>
              <a:latin typeface="B Akzidenz Grotesk Bold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7030A0"/>
              </a:solidFill>
              <a:latin typeface="B Akzidenz Grotesk 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9789" y="-80443"/>
            <a:ext cx="8684422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dirty="0">
              <a:solidFill>
                <a:srgbClr val="A08F50"/>
              </a:solidFill>
              <a:latin typeface="B Akzidenz Grotesk Bold"/>
              <a:cs typeface="B Akzidenz Grotesk Bold"/>
            </a:endParaRPr>
          </a:p>
          <a:p>
            <a:pPr algn="ctr"/>
            <a:r>
              <a:rPr lang="en-US" sz="4800" dirty="0">
                <a:solidFill>
                  <a:srgbClr val="A08F50"/>
                </a:solidFill>
                <a:latin typeface="B Akzidenz Grotesk Bold"/>
                <a:cs typeface="B Akzidenz Grotesk Bold"/>
              </a:rPr>
              <a:t>External Partner: Hawkes</a:t>
            </a:r>
          </a:p>
        </p:txBody>
      </p:sp>
    </p:spTree>
    <p:extLst>
      <p:ext uri="{BB962C8B-B14F-4D97-AF65-F5344CB8AC3E}">
        <p14:creationId xmlns:p14="http://schemas.microsoft.com/office/powerpoint/2010/main" val="1945119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44630" y="6470507"/>
            <a:ext cx="257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Foco Light"/>
                <a:cs typeface="Foco Light"/>
              </a:rPr>
              <a:t>1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001215" y="1717863"/>
            <a:ext cx="8229600" cy="52626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30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24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24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13F9A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B Akzidenz Grotesk Bold"/>
              <a:sym typeface="Georgia"/>
              <a:rtl val="0"/>
            </a:endParaRPr>
          </a:p>
          <a:p>
            <a:pPr marL="342900" indent="-342900">
              <a:buClrTx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B Akzidenz Grotesk Bold"/>
              </a:rPr>
              <a:t>The Kansas Board of Regents </a:t>
            </a:r>
          </a:p>
          <a:p>
            <a:pPr marL="342900" indent="-342900">
              <a:buClrTx/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1"/>
              </a:solidFill>
              <a:latin typeface="B Akzidenz Grotesk Bold"/>
            </a:endParaRPr>
          </a:p>
          <a:p>
            <a:pPr marL="342900" indent="-342900">
              <a:buClrTx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B Akzidenz Grotesk Bold"/>
              </a:rPr>
              <a:t>The Standardized Test Options Not Adequate</a:t>
            </a:r>
            <a:endParaRPr lang="en-US" sz="2400" dirty="0" err="1">
              <a:solidFill>
                <a:schemeClr val="tx1"/>
              </a:solidFill>
              <a:latin typeface="B Akzidenz Grotesk Bold"/>
            </a:endParaRPr>
          </a:p>
          <a:p>
            <a:pPr marL="342900" indent="-342900">
              <a:buClrTx/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1"/>
              </a:solidFill>
              <a:latin typeface="B Akzidenz Grotesk Bold"/>
            </a:endParaRPr>
          </a:p>
          <a:p>
            <a:pPr marL="342900" indent="-342900">
              <a:buClrTx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B Akzidenz Grotesk Bold"/>
              </a:rPr>
              <a:t>Redesigning </a:t>
            </a:r>
          </a:p>
          <a:p>
            <a:pPr marL="342900" indent="-342900">
              <a:buClrTx/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1"/>
              </a:solidFill>
              <a:latin typeface="B Akzidenz Grotesk Bold"/>
            </a:endParaRPr>
          </a:p>
          <a:p>
            <a:pPr marL="342900" indent="-342900">
              <a:buClrTx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B Akzidenz Grotesk Bold"/>
              </a:rPr>
              <a:t>Customized Assessment Tool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7030A0"/>
              </a:solidFill>
              <a:latin typeface="B Akzidenz Grotesk 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9789" y="-238705"/>
            <a:ext cx="8684422" cy="18466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dirty="0">
              <a:solidFill>
                <a:srgbClr val="A08F50"/>
              </a:solidFill>
              <a:latin typeface="B Akzidenz Grotesk Bold"/>
              <a:cs typeface="B Akzidenz Grotesk Bold"/>
            </a:endParaRPr>
          </a:p>
          <a:p>
            <a:pPr algn="ctr"/>
            <a:r>
              <a:rPr lang="en-US" sz="4800" dirty="0">
                <a:solidFill>
                  <a:srgbClr val="A08F50"/>
                </a:solidFill>
                <a:latin typeface="B Akzidenz Grotesk Bold"/>
                <a:cs typeface="B Akzidenz Grotesk Bold"/>
              </a:rPr>
              <a:t>Why </a:t>
            </a:r>
          </a:p>
          <a:p>
            <a:pPr algn="ctr"/>
            <a:r>
              <a:rPr lang="en-US" sz="4800" dirty="0">
                <a:solidFill>
                  <a:srgbClr val="A08F50"/>
                </a:solidFill>
                <a:latin typeface="B Akzidenz Grotesk Bold"/>
                <a:cs typeface="B Akzidenz Grotesk Bold"/>
              </a:rPr>
              <a:t>My Math Plan Assessment?</a:t>
            </a:r>
            <a:endParaRPr lang="en-US" sz="4000" dirty="0">
              <a:solidFill>
                <a:srgbClr val="A08F50"/>
              </a:solidFill>
              <a:latin typeface="B Akzidenz Grotesk Bold"/>
              <a:cs typeface="B Akzidenz Grotesk Bold"/>
            </a:endParaRPr>
          </a:p>
        </p:txBody>
      </p:sp>
    </p:spTree>
    <p:extLst>
      <p:ext uri="{BB962C8B-B14F-4D97-AF65-F5344CB8AC3E}">
        <p14:creationId xmlns:p14="http://schemas.microsoft.com/office/powerpoint/2010/main" val="1280989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44630" y="6470507"/>
            <a:ext cx="257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Foco Light"/>
                <a:cs typeface="Foco Light"/>
              </a:rPr>
              <a:t>1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077493" y="1480793"/>
            <a:ext cx="6994409" cy="41350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30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24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24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13F9A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B Akzidenz Grotesk Bold"/>
              <a:sym typeface="Georgia"/>
              <a:rtl val="0"/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ClrTx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B Akzidenz Grotesk Bold"/>
              </a:rPr>
              <a:t>Custom Questions Needed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ClrTx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B Akzidenz Grotesk Bold"/>
              </a:rPr>
              <a:t>Log In and Registration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ClrTx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B Akzidenz Grotesk Bold"/>
              </a:rPr>
              <a:t>Advising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ClrTx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B Akzidenz Grotesk Bold"/>
              </a:rPr>
              <a:t>Time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0924" y="151820"/>
            <a:ext cx="8385658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dirty="0">
              <a:solidFill>
                <a:srgbClr val="A08F50"/>
              </a:solidFill>
              <a:latin typeface="B Akzidenz Grotesk Bold"/>
              <a:cs typeface="B Akzidenz Grotesk Bold"/>
            </a:endParaRPr>
          </a:p>
          <a:p>
            <a:pPr algn="ctr"/>
            <a:r>
              <a:rPr lang="en-US" sz="4800" dirty="0">
                <a:solidFill>
                  <a:srgbClr val="A08F50"/>
                </a:solidFill>
                <a:latin typeface="B Akzidenz Grotesk Bold"/>
                <a:cs typeface="B Akzidenz Grotesk Bold"/>
              </a:rPr>
              <a:t>Initial Challenges </a:t>
            </a:r>
          </a:p>
        </p:txBody>
      </p:sp>
    </p:spTree>
    <p:extLst>
      <p:ext uri="{BB962C8B-B14F-4D97-AF65-F5344CB8AC3E}">
        <p14:creationId xmlns:p14="http://schemas.microsoft.com/office/powerpoint/2010/main" val="4153920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44630" y="6470507"/>
            <a:ext cx="257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Foco Light"/>
                <a:cs typeface="Foco Light"/>
              </a:rPr>
              <a:t>1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566916" y="1472057"/>
            <a:ext cx="8347295" cy="41465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30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24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24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9pPr>
          </a:lstStyle>
          <a:p>
            <a:pPr marL="457200" indent="-457200">
              <a:buClrTx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B Akzidenz Grotesk Bold"/>
              </a:rPr>
              <a:t>Previous placement scores determine:</a:t>
            </a:r>
          </a:p>
          <a:p>
            <a:pPr marL="914400" lvl="1" indent="-457200">
              <a:buClrTx/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  <a:latin typeface="B Akzidenz Grotesk Bold"/>
              </a:rPr>
              <a:t>My Math Plan Assessment 1 (Modules 1 - 6)</a:t>
            </a:r>
          </a:p>
          <a:p>
            <a:pPr marL="914400" lvl="1" indent="-457200">
              <a:buClrTx/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  <a:latin typeface="B Akzidenz Grotesk Bold"/>
              </a:rPr>
              <a:t>My Math Plan Assessment 2 (Module 4 – 9)</a:t>
            </a:r>
          </a:p>
          <a:p>
            <a:pPr marL="914400" lvl="1" indent="-457200">
              <a:spcAft>
                <a:spcPts val="1200"/>
              </a:spcAft>
              <a:buClrTx/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  <a:latin typeface="B Akzidenz Grotesk Bold"/>
              </a:rPr>
              <a:t>My Math Plan Assessment 3 (Module 7 – 12)</a:t>
            </a:r>
          </a:p>
          <a:p>
            <a:pPr marL="457200" indent="-457200">
              <a:spcAft>
                <a:spcPts val="1200"/>
              </a:spcAft>
              <a:buClrTx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B Akzidenz Grotesk Bold"/>
              </a:rPr>
              <a:t>Mastery of 75%</a:t>
            </a:r>
          </a:p>
          <a:p>
            <a:pPr marL="457200" indent="-457200">
              <a:spcAft>
                <a:spcPts val="1200"/>
              </a:spcAft>
              <a:buClrTx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B Akzidenz Grotesk Bold"/>
              </a:rPr>
              <a:t>50 Questions with 8 – 10 questions per module.</a:t>
            </a:r>
          </a:p>
          <a:p>
            <a:pPr marL="457200" indent="-457200">
              <a:buClrTx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B Akzidenz Grotesk Bold"/>
              </a:rPr>
              <a:t>Students are automatically logged into Hawkes through </a:t>
            </a:r>
            <a:r>
              <a:rPr lang="en-US" sz="2800" dirty="0">
                <a:solidFill>
                  <a:schemeClr val="tx1"/>
                </a:solidFill>
                <a:latin typeface="B Akzidenz Grotesk Bold"/>
                <a:hlinkClick r:id="rId3"/>
              </a:rPr>
              <a:t>Canvas</a:t>
            </a:r>
            <a:r>
              <a:rPr lang="en-US" sz="2800" dirty="0">
                <a:solidFill>
                  <a:schemeClr val="tx1"/>
                </a:solidFill>
                <a:latin typeface="B Akzidenz Grotesk Bold"/>
              </a:rPr>
              <a:t>.</a:t>
            </a:r>
          </a:p>
          <a:p>
            <a:endParaRPr lang="en-US" sz="2800" dirty="0">
              <a:solidFill>
                <a:srgbClr val="7030A0"/>
              </a:solidFill>
              <a:latin typeface="B Akzidenz Grotesk Bold"/>
            </a:endParaRPr>
          </a:p>
          <a:p>
            <a:endParaRPr lang="en-US" sz="2800" dirty="0">
              <a:solidFill>
                <a:srgbClr val="7030A0"/>
              </a:solidFill>
              <a:latin typeface="B Akzidenz Grotesk 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9789" y="65488"/>
            <a:ext cx="8684422" cy="104644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dirty="0">
              <a:solidFill>
                <a:srgbClr val="A08F50"/>
              </a:solidFill>
              <a:latin typeface="B Akzidenz Grotesk Bold"/>
              <a:cs typeface="B Akzidenz Grotesk Bold"/>
            </a:endParaRPr>
          </a:p>
          <a:p>
            <a:pPr algn="ctr"/>
            <a:r>
              <a:rPr lang="en-US" sz="4400" dirty="0">
                <a:solidFill>
                  <a:srgbClr val="A08F50"/>
                </a:solidFill>
                <a:latin typeface="B Akzidenz Grotesk Bold"/>
                <a:cs typeface="B Akzidenz Grotesk Bold"/>
              </a:rPr>
              <a:t>My Math Plan Assessment</a:t>
            </a:r>
          </a:p>
        </p:txBody>
      </p:sp>
    </p:spTree>
    <p:extLst>
      <p:ext uri="{BB962C8B-B14F-4D97-AF65-F5344CB8AC3E}">
        <p14:creationId xmlns:p14="http://schemas.microsoft.com/office/powerpoint/2010/main" val="3200357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44630" y="6470507"/>
            <a:ext cx="257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Foco Light"/>
                <a:cs typeface="Foco Light"/>
              </a:rPr>
              <a:t>1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684611" y="1207852"/>
            <a:ext cx="8229600" cy="52626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30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24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24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Georgia"/>
              <a:buNone/>
              <a:defRPr sz="18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  <a:rtl val="0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13F9A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B Akzidenz Grotesk Bold"/>
              <a:sym typeface="Georgia"/>
              <a:rtl val="0"/>
            </a:endParaRPr>
          </a:p>
          <a:p>
            <a:pPr marL="457200" indent="-457200">
              <a:buClrTx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B Akzidenz Grotesk Bold"/>
              </a:rPr>
              <a:t>Hawkes individual report </a:t>
            </a:r>
            <a:r>
              <a:rPr lang="en-US" sz="2800" dirty="0">
                <a:solidFill>
                  <a:schemeClr val="tx1"/>
                </a:solidFill>
                <a:latin typeface="B Akzidenz Grotesk Bold"/>
                <a:hlinkClick r:id="rId3"/>
              </a:rPr>
              <a:t>(met or not met)</a:t>
            </a:r>
            <a:r>
              <a:rPr lang="en-US" sz="2800" dirty="0">
                <a:solidFill>
                  <a:schemeClr val="tx1"/>
                </a:solidFill>
                <a:latin typeface="B Akzidenz Grotesk Bold"/>
              </a:rPr>
              <a:t>.</a:t>
            </a:r>
          </a:p>
          <a:p>
            <a:endParaRPr lang="en-US" sz="2800" dirty="0">
              <a:solidFill>
                <a:schemeClr val="tx1"/>
              </a:solidFill>
              <a:latin typeface="B Akzidenz Grotesk Bold"/>
            </a:endParaRPr>
          </a:p>
          <a:p>
            <a:pPr marL="457200" indent="-457200">
              <a:buClrTx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B Akzidenz Grotesk Bold"/>
              </a:rPr>
              <a:t>Students enroll in classes that indicate “not met” on the report and earn credit for classes that indicate “met” on the report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9789" y="-267607"/>
            <a:ext cx="8684422" cy="104644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dirty="0">
              <a:solidFill>
                <a:srgbClr val="A08F50"/>
              </a:solidFill>
              <a:latin typeface="B Akzidenz Grotesk Bold"/>
              <a:cs typeface="B Akzidenz Grotesk Bold"/>
            </a:endParaRPr>
          </a:p>
          <a:p>
            <a:pPr algn="ctr"/>
            <a:r>
              <a:rPr lang="en-US" sz="4400" dirty="0">
                <a:solidFill>
                  <a:srgbClr val="A08F50"/>
                </a:solidFill>
                <a:latin typeface="B Akzidenz Grotesk Bold"/>
                <a:cs typeface="B Akzidenz Grotesk Bold"/>
              </a:rPr>
              <a:t> My Math Plan Assessment (cont.)…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8236" y="3839179"/>
            <a:ext cx="6267528" cy="176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07804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234AC7D11A8747A37E803D7FC97E6E" ma:contentTypeVersion="14" ma:contentTypeDescription="Create a new document." ma:contentTypeScope="" ma:versionID="e5c36ca0359c5e6362aeac54b6d7c54c">
  <xsd:schema xmlns:xsd="http://www.w3.org/2001/XMLSchema" xmlns:xs="http://www.w3.org/2001/XMLSchema" xmlns:p="http://schemas.microsoft.com/office/2006/metadata/properties" xmlns:ns3="a8bde019-2b8e-46d8-8c0b-52ab0bcf909d" xmlns:ns4="666128a3-0ac5-4638-85c0-a739db725ebe" targetNamespace="http://schemas.microsoft.com/office/2006/metadata/properties" ma:root="true" ma:fieldsID="b21a3ffc0c1f2e119587630ef5b32aff" ns3:_="" ns4:_="">
    <xsd:import namespace="a8bde019-2b8e-46d8-8c0b-52ab0bcf909d"/>
    <xsd:import namespace="666128a3-0ac5-4638-85c0-a739db725eb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bde019-2b8e-46d8-8c0b-52ab0bcf90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6128a3-0ac5-4638-85c0-a739db725eb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A3CC03-DE7C-4369-8FEF-D8C653BF91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66B2A4-6F40-4C7F-A0DF-B4F9396C20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bde019-2b8e-46d8-8c0b-52ab0bcf909d"/>
    <ds:schemaRef ds:uri="666128a3-0ac5-4638-85c0-a739db725e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0EB73D3-AF69-4E0D-AF24-EA8EAC763044}">
  <ds:schemaRefs>
    <ds:schemaRef ds:uri="666128a3-0ac5-4638-85c0-a739db725ebe"/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a8bde019-2b8e-46d8-8c0b-52ab0bcf909d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1638</TotalTime>
  <Words>470</Words>
  <Application>Microsoft Office PowerPoint</Application>
  <PresentationFormat>On-screen Show (4:3)</PresentationFormat>
  <Paragraphs>137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Akzidenz Grotesk BE XBdCn</vt:lpstr>
      <vt:lpstr>Arial</vt:lpstr>
      <vt:lpstr>Arial,Sans-Serif</vt:lpstr>
      <vt:lpstr>B Akzidenz Grotesk Bold</vt:lpstr>
      <vt:lpstr>Calibri</vt:lpstr>
      <vt:lpstr>Foco Light</vt:lpstr>
      <vt:lpstr>Georgia</vt:lpstr>
      <vt:lpstr>Gill Sans MT</vt:lpstr>
      <vt:lpstr>Wingdings</vt:lpstr>
      <vt:lpstr>Wingdings,Sans-Serif</vt:lpstr>
      <vt:lpstr>Gallery</vt:lpstr>
      <vt:lpstr>Transitioning to Modules part 2  Math , the Butler way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H+W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Castellanos</dc:creator>
  <cp:lastModifiedBy>Kathy McCoskey</cp:lastModifiedBy>
  <cp:revision>721</cp:revision>
  <cp:lastPrinted>2018-03-07T20:33:37Z</cp:lastPrinted>
  <dcterms:created xsi:type="dcterms:W3CDTF">2014-04-24T19:48:57Z</dcterms:created>
  <dcterms:modified xsi:type="dcterms:W3CDTF">2022-03-02T19:25:55Z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0x010100AB234AC7D11A8747A37E803D7FC97E6E</vt:lpwstr>
  </property>
</Properties>
</file>