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Student Success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'Student Success'!$B$1</c:f>
              <c:strCache>
                <c:ptCount val="1"/>
                <c:pt idx="0">
                  <c:v>Butler Percentage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'Student Success'!$A$2:$A$6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'Student Success'!$B$2:$B$6</c:f>
              <c:numCache>
                <c:formatCode>General</c:formatCode>
                <c:ptCount val="5"/>
                <c:pt idx="0">
                  <c:v>53.1</c:v>
                </c:pt>
                <c:pt idx="1">
                  <c:v>50.7</c:v>
                </c:pt>
                <c:pt idx="2">
                  <c:v>51.3</c:v>
                </c:pt>
                <c:pt idx="3">
                  <c:v>53.7</c:v>
                </c:pt>
                <c:pt idx="4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1-4F29-8142-4E2A2BF845C0}"/>
            </c:ext>
          </c:extLst>
        </c:ser>
        <c:ser>
          <c:idx val="1"/>
          <c:order val="1"/>
          <c:tx>
            <c:strRef>
              <c:f>'Student Success'!$C$1</c:f>
              <c:strCache>
                <c:ptCount val="1"/>
                <c:pt idx="0">
                  <c:v>Peer Basket Percentage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'Student Success'!$A$2:$A$6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'Student Success'!$C$2:$C$6</c:f>
              <c:numCache>
                <c:formatCode>General</c:formatCode>
                <c:ptCount val="5"/>
                <c:pt idx="0">
                  <c:v>47.760000000000005</c:v>
                </c:pt>
                <c:pt idx="1">
                  <c:v>47.900000000000006</c:v>
                </c:pt>
                <c:pt idx="2">
                  <c:v>49.14</c:v>
                </c:pt>
                <c:pt idx="3">
                  <c:v>51.5</c:v>
                </c:pt>
                <c:pt idx="4">
                  <c:v>54.58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61-4F29-8142-4E2A2BF845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056418128"/>
        <c:axId val="1056416880"/>
      </c:barChart>
      <c:catAx>
        <c:axId val="10564181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Data and</a:t>
                </a:r>
                <a:r>
                  <a:rPr lang="en-US" baseline="0" dirty="0"/>
                  <a:t> year submitted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056416880"/>
        <c:crosses val="autoZero"/>
        <c:auto val="1"/>
        <c:lblAlgn val="ctr"/>
        <c:lblOffset val="100"/>
        <c:noMultiLvlLbl val="0"/>
      </c:catAx>
      <c:valAx>
        <c:axId val="10564168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</a:t>
                </a:r>
                <a:r>
                  <a:rPr lang="en-US" baseline="0" dirty="0"/>
                  <a:t> successful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0564181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Employment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492088488938884"/>
          <c:y val="0.1069231009092359"/>
          <c:w val="0.77949469952619554"/>
          <c:h val="0.62976728576783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Employment!$B$1</c:f>
              <c:strCache>
                <c:ptCount val="1"/>
                <c:pt idx="0">
                  <c:v>Butler Percentage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Employment!$A$2:$A$6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Employment!$B$2:$B$6</c:f>
              <c:numCache>
                <c:formatCode>General</c:formatCode>
                <c:ptCount val="5"/>
                <c:pt idx="0">
                  <c:v>64</c:v>
                </c:pt>
                <c:pt idx="1">
                  <c:v>63.5</c:v>
                </c:pt>
                <c:pt idx="2">
                  <c:v>61.4</c:v>
                </c:pt>
                <c:pt idx="3">
                  <c:v>60.4</c:v>
                </c:pt>
                <c:pt idx="4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1-41B7-B448-183B61DA05DB}"/>
            </c:ext>
          </c:extLst>
        </c:ser>
        <c:ser>
          <c:idx val="1"/>
          <c:order val="1"/>
          <c:tx>
            <c:strRef>
              <c:f>Employment!$C$1</c:f>
              <c:strCache>
                <c:ptCount val="1"/>
                <c:pt idx="0">
                  <c:v>Peer Basket Percentage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Employment!$A$2:$A$6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Employment!$C$2:$C$6</c:f>
              <c:numCache>
                <c:formatCode>General</c:formatCode>
                <c:ptCount val="5"/>
                <c:pt idx="0">
                  <c:v>61.06</c:v>
                </c:pt>
                <c:pt idx="1">
                  <c:v>60.44</c:v>
                </c:pt>
                <c:pt idx="2">
                  <c:v>59.239999999999995</c:v>
                </c:pt>
                <c:pt idx="3">
                  <c:v>56.96</c:v>
                </c:pt>
                <c:pt idx="4">
                  <c:v>56.780000000000008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B1-41B7-B448-183B61DA05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20102608"/>
        <c:axId val="820102192"/>
      </c:barChart>
      <c:catAx>
        <c:axId val="8201026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data and year of submission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20102192"/>
        <c:crosses val="autoZero"/>
        <c:auto val="1"/>
        <c:lblAlgn val="ctr"/>
        <c:lblOffset val="100"/>
        <c:noMultiLvlLbl val="0"/>
      </c:catAx>
      <c:valAx>
        <c:axId val="8201021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</a:t>
                </a:r>
                <a:r>
                  <a:rPr lang="en-US" baseline="0" dirty="0"/>
                  <a:t> grads employed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201026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Tuition dependency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843084570760532"/>
          <c:y val="0.13097075763056121"/>
          <c:w val="0.72614664295995257"/>
          <c:h val="0.667897912011083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'Tuition Dependency'!$B$1</c:f>
              <c:strCache>
                <c:ptCount val="1"/>
                <c:pt idx="0">
                  <c:v>Butler Percentage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'Tuition Dependency'!$A$2:$A$6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'Tuition Dependency'!$B$2:$B$6</c:f>
              <c:numCache>
                <c:formatCode>General</c:formatCode>
                <c:ptCount val="5"/>
                <c:pt idx="0">
                  <c:v>18.100000000000001</c:v>
                </c:pt>
                <c:pt idx="1">
                  <c:v>19.100000000000001</c:v>
                </c:pt>
                <c:pt idx="2">
                  <c:v>19.899999999999999</c:v>
                </c:pt>
                <c:pt idx="3">
                  <c:v>19.100000000000001</c:v>
                </c:pt>
                <c:pt idx="4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25-4A0A-8F02-CCF9DDE05F4C}"/>
            </c:ext>
          </c:extLst>
        </c:ser>
        <c:ser>
          <c:idx val="1"/>
          <c:order val="1"/>
          <c:tx>
            <c:strRef>
              <c:f>'Tuition Dependency'!$C$1</c:f>
              <c:strCache>
                <c:ptCount val="1"/>
                <c:pt idx="0">
                  <c:v>Peer Basket Percentage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'Tuition Dependency'!$A$2:$A$6</c:f>
              <c:strCache>
                <c:ptCount val="5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  <c:pt idx="4">
                  <c:v>2017-18</c:v>
                </c:pt>
              </c:strCache>
            </c:strRef>
          </c:cat>
          <c:val>
            <c:numRef>
              <c:f>'Tuition Dependency'!$C$2:$C$6</c:f>
              <c:numCache>
                <c:formatCode>General</c:formatCode>
                <c:ptCount val="5"/>
                <c:pt idx="0">
                  <c:v>17.259999999999998</c:v>
                </c:pt>
                <c:pt idx="1">
                  <c:v>16.119999999999997</c:v>
                </c:pt>
                <c:pt idx="2">
                  <c:v>16.199999999999996</c:v>
                </c:pt>
                <c:pt idx="3">
                  <c:v>17.96</c:v>
                </c:pt>
                <c:pt idx="4">
                  <c:v>18.119999999999997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25-4A0A-8F02-CCF9DDE05F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16424655"/>
        <c:axId val="1616425071"/>
      </c:barChart>
      <c:catAx>
        <c:axId val="161642465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 of data submission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6425071"/>
        <c:crosses val="autoZero"/>
        <c:auto val="1"/>
        <c:lblAlgn val="ctr"/>
        <c:lblOffset val="100"/>
        <c:noMultiLvlLbl val="0"/>
      </c:catAx>
      <c:valAx>
        <c:axId val="16164250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Tuition as % of Revenue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64246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Fall to Fall FTE Enrollment</a:t>
            </a:r>
            <a:r>
              <a:rPr lang="en-US" baseline="0" dirty="0"/>
              <a:t> </a:t>
            </a:r>
            <a:r>
              <a:rPr lang="en-US" dirty="0"/>
              <a:t>Change %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10626961103547"/>
          <c:y val="0.124602048857368"/>
          <c:w val="0.86683859254435303"/>
          <c:h val="0.72453851070034681"/>
        </c:manualLayout>
      </c:layout>
      <c:barChart>
        <c:barDir val="col"/>
        <c:grouping val="clustered"/>
        <c:varyColors val="0"/>
        <c:ser>
          <c:idx val="0"/>
          <c:order val="0"/>
          <c:tx>
            <c:v>Butler FTE Change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'Fall to Fall FTE Change'!$A$3:$A$7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'Fall to Fall FTE Change'!$C$3:$C$7</c:f>
              <c:numCache>
                <c:formatCode>0.0%</c:formatCode>
                <c:ptCount val="5"/>
                <c:pt idx="0">
                  <c:v>-3.1097663472852581E-2</c:v>
                </c:pt>
                <c:pt idx="1">
                  <c:v>1.040943789035392E-3</c:v>
                </c:pt>
                <c:pt idx="2">
                  <c:v>3.050259965337955E-2</c:v>
                </c:pt>
                <c:pt idx="3">
                  <c:v>-6.1385805583585605E-2</c:v>
                </c:pt>
                <c:pt idx="4">
                  <c:v>-4.5869915785701487E-2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8D-4ACD-9177-8CC66AF36233}"/>
            </c:ext>
          </c:extLst>
        </c:ser>
        <c:ser>
          <c:idx val="1"/>
          <c:order val="1"/>
          <c:tx>
            <c:v>Peer Basket FTE Change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'Fall to Fall FTE Change'!$A$3:$A$7</c:f>
              <c:strCache>
                <c:ptCount val="5"/>
                <c:pt idx="0">
                  <c:v>Fall 2014</c:v>
                </c:pt>
                <c:pt idx="1">
                  <c:v>Fall 2015</c:v>
                </c:pt>
                <c:pt idx="2">
                  <c:v>Fall 2016</c:v>
                </c:pt>
                <c:pt idx="3">
                  <c:v>Fall 2017</c:v>
                </c:pt>
                <c:pt idx="4">
                  <c:v>Fall 2018</c:v>
                </c:pt>
              </c:strCache>
            </c:strRef>
          </c:cat>
          <c:val>
            <c:numRef>
              <c:f>'Fall to Fall FTE Change'!$D$3:$D$7</c:f>
              <c:numCache>
                <c:formatCode>0.0%</c:formatCode>
                <c:ptCount val="5"/>
                <c:pt idx="0">
                  <c:v>-3.5664046338436076E-2</c:v>
                </c:pt>
                <c:pt idx="1">
                  <c:v>-3.7068817573365366E-2</c:v>
                </c:pt>
                <c:pt idx="2">
                  <c:v>-1.0292283015505258E-2</c:v>
                </c:pt>
                <c:pt idx="3">
                  <c:v>-2.2824472155944717E-2</c:v>
                </c:pt>
                <c:pt idx="4">
                  <c:v>-2.5292545839859945E-2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8D-4ACD-9177-8CC66AF362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72594400"/>
        <c:axId val="872594816"/>
      </c:barChart>
      <c:catAx>
        <c:axId val="87259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2594816"/>
        <c:crosses val="autoZero"/>
        <c:auto val="1"/>
        <c:lblAlgn val="ctr"/>
        <c:lblOffset val="100"/>
        <c:noMultiLvlLbl val="0"/>
      </c:catAx>
      <c:valAx>
        <c:axId val="87259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2594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0.04558</cdr:x>
      <cdr:y>0.03728</cdr:y>
    </cdr:from>
    <cdr:to>
      <cdr:x>0.09259</cdr:x>
      <cdr:y>0.07237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773" y="161922"/>
          <a:ext cx="314351" cy="152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600" i="1" dirty="0">
            <a:solidFill>
              <a:srgbClr val="00B0F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0.03597</cdr:x>
      <cdr:y>0.06683</cdr:y>
    </cdr:from>
    <cdr:to>
      <cdr:x>0.2446</cdr:x>
      <cdr:y>0.14558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125" y="266700"/>
          <a:ext cx="13811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0.03597</cdr:x>
      <cdr:y>0.06921</cdr:y>
    </cdr:from>
    <cdr:to>
      <cdr:x>0.24604</cdr:x>
      <cdr:y>0.13604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8125" y="276225"/>
          <a:ext cx="13906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86F57-94EB-4B11-B44F-CE04A546BA8E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1B8C-57C3-4721-BF5E-1EDF36DA50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3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F1B8C-57C3-4721-BF5E-1EDF36DA50D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8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0699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64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5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7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20175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6023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9451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5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2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27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0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2F6F263-5BD7-4C5E-B5C3-E3B2DB397CA2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97CD6AB-3B4A-4BE9-AF5F-9352B1E4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214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Benchmarking for Excellence</a:t>
            </a:r>
            <a:br>
              <a:rPr lang="en-US" dirty="0" smtClean="0"/>
            </a:br>
            <a:r>
              <a:rPr lang="en-US" dirty="0" smtClean="0"/>
              <a:t>Butler vs Peers: A Five Year Trend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Updated 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63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Source, Peer Basket, and Year of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47537"/>
          </a:xfrm>
        </p:spPr>
        <p:txBody>
          <a:bodyPr>
            <a:normAutofit/>
          </a:bodyPr>
          <a:lstStyle/>
          <a:p>
            <a:r>
              <a:rPr lang="en-US" sz="3200" dirty="0"/>
              <a:t>D</a:t>
            </a:r>
            <a:r>
              <a:rPr lang="en-US" sz="3200" dirty="0" smtClean="0"/>
              <a:t>ata Source</a:t>
            </a:r>
            <a:r>
              <a:rPr lang="en-US" dirty="0" smtClean="0"/>
              <a:t>: Kansas Higher Education Statistics (KHESTATS) Portal of the Kansas Board of Regents</a:t>
            </a:r>
          </a:p>
          <a:p>
            <a:r>
              <a:rPr lang="en-US" sz="3200" dirty="0" smtClean="0"/>
              <a:t>Peer Basket</a:t>
            </a:r>
            <a:r>
              <a:rPr lang="en-US" dirty="0" smtClean="0"/>
              <a:t>: A pool of five other public community colleges in Kansas whose aggregated data is used for comparison purposes</a:t>
            </a:r>
          </a:p>
          <a:p>
            <a:r>
              <a:rPr lang="en-US" sz="3200" dirty="0" smtClean="0"/>
              <a:t>Year of Submission</a:t>
            </a:r>
            <a:r>
              <a:rPr lang="en-US" dirty="0" smtClean="0"/>
              <a:t>: The Academic Year during which the data is submitted to KBOR (which generally lags a year from the currency of the data)</a:t>
            </a:r>
          </a:p>
        </p:txBody>
      </p:sp>
    </p:spTree>
    <p:extLst>
      <p:ext uri="{BB962C8B-B14F-4D97-AF65-F5344CB8AC3E}">
        <p14:creationId xmlns:p14="http://schemas.microsoft.com/office/powerpoint/2010/main" val="30608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 for Butler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Butler seeks to be at least comparable to its peers in four comprehensive measurement indicators as described below:</a:t>
            </a:r>
          </a:p>
          <a:p>
            <a:r>
              <a:rPr lang="en-US" i="1" dirty="0" smtClean="0"/>
              <a:t>Student Success: Higher Percentage than Peer Basket or at par</a:t>
            </a:r>
          </a:p>
          <a:p>
            <a:r>
              <a:rPr lang="en-US" i="1" dirty="0" smtClean="0"/>
              <a:t>Employment: Higher Percentage than Peer Basket or at par</a:t>
            </a:r>
          </a:p>
          <a:p>
            <a:r>
              <a:rPr lang="en-US" i="1" dirty="0" smtClean="0"/>
              <a:t>Tuition Dependency: </a:t>
            </a:r>
            <a:r>
              <a:rPr lang="en-US" i="1" dirty="0" smtClean="0"/>
              <a:t>Within </a:t>
            </a:r>
            <a:r>
              <a:rPr lang="en-US" i="1" dirty="0" smtClean="0"/>
              <a:t>+3 % of Peer Basket or at par</a:t>
            </a:r>
          </a:p>
          <a:p>
            <a:r>
              <a:rPr lang="en-US" i="1" dirty="0" smtClean="0"/>
              <a:t>Enrollment Growth/Loss: Higher enrollment growth or lower enrollment loss than Peer Basket or at par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2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Student Success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1800" dirty="0" smtClean="0"/>
              <a:t>as measured by completion, transfer, or retention of degree-seeking students in a three year period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00B050"/>
                </a:solidFill>
              </a:rPr>
              <a:t>Met Benchmark:</a:t>
            </a:r>
            <a:r>
              <a:rPr lang="en-US" sz="2000" baseline="0" dirty="0" smtClean="0">
                <a:solidFill>
                  <a:srgbClr val="00B050"/>
                </a:solidFill>
              </a:rPr>
              <a:t> AY 2014, AY 2015, AY 2016, AY 2017</a:t>
            </a:r>
            <a:br>
              <a:rPr lang="en-US" sz="2000" baseline="0" dirty="0" smtClean="0">
                <a:solidFill>
                  <a:srgbClr val="00B050"/>
                </a:solidFill>
              </a:rPr>
            </a:br>
            <a:r>
              <a:rPr lang="en-US" sz="2000" baseline="0" dirty="0" smtClean="0">
                <a:solidFill>
                  <a:srgbClr val="FF0000"/>
                </a:solidFill>
              </a:rPr>
              <a:t>Did not meet Benchmark: AY 2018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404941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480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Employment</a:t>
            </a:r>
            <a:r>
              <a:rPr lang="en-US" sz="4000" dirty="0">
                <a:solidFill>
                  <a:prstClr val="black"/>
                </a:solidFill>
              </a:rPr>
              <a:t/>
            </a:r>
            <a:br>
              <a:rPr lang="en-US" sz="4000" dirty="0">
                <a:solidFill>
                  <a:prstClr val="black"/>
                </a:solidFill>
              </a:rPr>
            </a:br>
            <a:r>
              <a:rPr lang="en-US" sz="1800" dirty="0" smtClean="0">
                <a:solidFill>
                  <a:prstClr val="black"/>
                </a:solidFill>
              </a:rPr>
              <a:t>(As measured by </a:t>
            </a:r>
            <a:r>
              <a:rPr lang="en-US" sz="1600" dirty="0" smtClean="0">
                <a:solidFill>
                  <a:prstClr val="black"/>
                </a:solidFill>
              </a:rPr>
              <a:t>Percentage </a:t>
            </a:r>
            <a:r>
              <a:rPr lang="en-US" sz="1600" dirty="0">
                <a:solidFill>
                  <a:prstClr val="black"/>
                </a:solidFill>
              </a:rPr>
              <a:t>of Graduates Employed in Kansas and </a:t>
            </a:r>
            <a:r>
              <a:rPr lang="en-US" sz="1600" dirty="0" smtClean="0">
                <a:solidFill>
                  <a:prstClr val="black"/>
                </a:solidFill>
              </a:rPr>
              <a:t>Kansas City, MO </a:t>
            </a:r>
            <a:r>
              <a:rPr lang="en-US" sz="1800" dirty="0" smtClean="0">
                <a:solidFill>
                  <a:prstClr val="black"/>
                </a:solidFill>
              </a:rPr>
              <a:t>)</a:t>
            </a:r>
            <a:r>
              <a:rPr lang="en-US" sz="1800" dirty="0">
                <a:solidFill>
                  <a:prstClr val="black"/>
                </a:solidFill>
              </a:rPr>
              <a:t/>
            </a:r>
            <a:br>
              <a:rPr lang="en-US" sz="1800" dirty="0">
                <a:solidFill>
                  <a:prstClr val="black"/>
                </a:solidFill>
              </a:rPr>
            </a:br>
            <a:r>
              <a:rPr lang="en-US" sz="1800" dirty="0">
                <a:solidFill>
                  <a:srgbClr val="00B050"/>
                </a:solidFill>
              </a:rPr>
              <a:t>Met Benchmark: AY 2014, AY 2015, AY 2016, AY </a:t>
            </a:r>
            <a:r>
              <a:rPr lang="en-US" sz="1800" dirty="0" smtClean="0">
                <a:solidFill>
                  <a:srgbClr val="00B050"/>
                </a:solidFill>
              </a:rPr>
              <a:t>2017, AY 2018</a:t>
            </a:r>
            <a:br>
              <a:rPr lang="en-US" sz="1800" dirty="0" smtClean="0">
                <a:solidFill>
                  <a:srgbClr val="00B050"/>
                </a:solidFill>
              </a:rPr>
            </a:br>
            <a:r>
              <a:rPr lang="en-US" sz="1800" dirty="0">
                <a:solidFill>
                  <a:srgbClr val="00B050"/>
                </a:solidFill>
              </a:rPr>
              <a:t/>
            </a:r>
            <a:br>
              <a:rPr lang="en-US" sz="1800" dirty="0">
                <a:solidFill>
                  <a:srgbClr val="00B050"/>
                </a:solidFill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309868"/>
              </p:ext>
            </p:extLst>
          </p:nvPr>
        </p:nvGraphicFramePr>
        <p:xfrm>
          <a:off x="838200" y="1705708"/>
          <a:ext cx="10515600" cy="4471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93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prstClr val="black"/>
                </a:solidFill>
              </a:rPr>
              <a:t>Tuition Dependency</a:t>
            </a:r>
            <a:r>
              <a:rPr lang="en-US" sz="3600" dirty="0">
                <a:solidFill>
                  <a:prstClr val="black"/>
                </a:solidFill>
              </a:rPr>
              <a:t/>
            </a:r>
            <a:br>
              <a:rPr lang="en-US" sz="3600" dirty="0">
                <a:solidFill>
                  <a:prstClr val="black"/>
                </a:solidFill>
              </a:rPr>
            </a:br>
            <a:r>
              <a:rPr lang="en-US" sz="1600" dirty="0" smtClean="0">
                <a:solidFill>
                  <a:prstClr val="black"/>
                </a:solidFill>
              </a:rPr>
              <a:t>(As measured by </a:t>
            </a:r>
            <a:r>
              <a:rPr lang="en-US" sz="1400" dirty="0" smtClean="0">
                <a:solidFill>
                  <a:prstClr val="black"/>
                </a:solidFill>
              </a:rPr>
              <a:t>percentage of revenue coming from Tuition/Fees</a:t>
            </a:r>
            <a:r>
              <a:rPr lang="en-US" sz="1600" dirty="0" smtClean="0">
                <a:solidFill>
                  <a:prstClr val="black"/>
                </a:solidFill>
              </a:rPr>
              <a:t>)</a:t>
            </a:r>
            <a:br>
              <a:rPr lang="en-US" sz="1600" dirty="0" smtClean="0">
                <a:solidFill>
                  <a:prstClr val="black"/>
                </a:solidFill>
              </a:rPr>
            </a:br>
            <a:r>
              <a:rPr lang="en-US" sz="1600" dirty="0" smtClean="0">
                <a:solidFill>
                  <a:prstClr val="black"/>
                </a:solidFill>
              </a:rPr>
              <a:t>Met Benchmark: AY 2014, AY 2015, AY 2017, AY 2018</a:t>
            </a:r>
            <a:r>
              <a:rPr lang="en-US" sz="1600" dirty="0">
                <a:solidFill>
                  <a:prstClr val="black"/>
                </a:solidFill>
              </a:rPr>
              <a:t/>
            </a:r>
            <a:br>
              <a:rPr lang="en-US" sz="1600" dirty="0">
                <a:solidFill>
                  <a:prstClr val="black"/>
                </a:solidFill>
              </a:rPr>
            </a:br>
            <a:r>
              <a:rPr lang="en-US" sz="1600" baseline="0" dirty="0" smtClean="0">
                <a:solidFill>
                  <a:srgbClr val="FF0000"/>
                </a:solidFill>
              </a:rPr>
              <a:t>Did not meet Benchmark </a:t>
            </a:r>
            <a:r>
              <a:rPr lang="en-US" sz="1600" dirty="0" smtClean="0">
                <a:solidFill>
                  <a:srgbClr val="FF0000"/>
                </a:solidFill>
              </a:rPr>
              <a:t>: AY 2016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428696"/>
              </p:ext>
            </p:extLst>
          </p:nvPr>
        </p:nvGraphicFramePr>
        <p:xfrm>
          <a:off x="1250950" y="1670538"/>
          <a:ext cx="10179050" cy="420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251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093"/>
            <a:ext cx="10515600" cy="15675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prstClr val="black"/>
                </a:solidFill>
              </a:rPr>
              <a:t>Enrollment Growth/Loss</a:t>
            </a:r>
            <a:r>
              <a:rPr lang="en-US" sz="3600" dirty="0">
                <a:solidFill>
                  <a:prstClr val="black"/>
                </a:solidFill>
              </a:rPr>
              <a:t/>
            </a:r>
            <a:br>
              <a:rPr lang="en-US" sz="3600" dirty="0">
                <a:solidFill>
                  <a:prstClr val="black"/>
                </a:solidFill>
              </a:rPr>
            </a:br>
            <a:r>
              <a:rPr lang="en-US" sz="1600" dirty="0" smtClean="0">
                <a:solidFill>
                  <a:prstClr val="black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As measured by </a:t>
            </a:r>
            <a:r>
              <a:rPr lang="en-US" sz="1600" dirty="0" smtClean="0">
                <a:solidFill>
                  <a:prstClr val="black"/>
                </a:solidFill>
              </a:rPr>
              <a:t>percentage change of FTE enrollment fall over fall)</a:t>
            </a:r>
            <a:r>
              <a:rPr lang="en-US" sz="1600" dirty="0">
                <a:solidFill>
                  <a:prstClr val="black"/>
                </a:solidFill>
              </a:rPr>
              <a:t/>
            </a:r>
            <a:br>
              <a:rPr lang="en-US" sz="1600" dirty="0">
                <a:solidFill>
                  <a:prstClr val="black"/>
                </a:solidFill>
              </a:rPr>
            </a:br>
            <a:r>
              <a:rPr lang="en-US" sz="1600" dirty="0" smtClean="0">
                <a:solidFill>
                  <a:srgbClr val="00B050"/>
                </a:solidFill>
              </a:rPr>
              <a:t>Met Benchmark:</a:t>
            </a:r>
            <a:r>
              <a:rPr lang="en-US" sz="1600" baseline="0" dirty="0" smtClean="0">
                <a:solidFill>
                  <a:srgbClr val="00B050"/>
                </a:solidFill>
              </a:rPr>
              <a:t> AY 2014, AY 2015, AY 2016</a:t>
            </a:r>
            <a:br>
              <a:rPr lang="en-US" sz="1600" baseline="0" dirty="0" smtClean="0">
                <a:solidFill>
                  <a:srgbClr val="00B050"/>
                </a:solidFill>
              </a:rPr>
            </a:br>
            <a:r>
              <a:rPr lang="en-US" sz="1600" baseline="0" dirty="0" smtClean="0">
                <a:solidFill>
                  <a:srgbClr val="FF0000"/>
                </a:solidFill>
              </a:rPr>
              <a:t>Did not meet Benchmark: AY, 2017, AY 2018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664802"/>
              </p:ext>
            </p:extLst>
          </p:nvPr>
        </p:nvGraphicFramePr>
        <p:xfrm>
          <a:off x="838200" y="1433146"/>
          <a:ext cx="10515600" cy="4743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79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range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range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range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range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60</TotalTime>
  <Words>197</Words>
  <Application>Microsoft Office PowerPoint</Application>
  <PresentationFormat>Widescreen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Impact</vt:lpstr>
      <vt:lpstr>Badge</vt:lpstr>
      <vt:lpstr>Benchmarking for Excellence Butler vs Peers: A Five Year Trend</vt:lpstr>
      <vt:lpstr>Data Source, Peer Basket, and Year of Submission</vt:lpstr>
      <vt:lpstr>Benchmarks for Butler</vt:lpstr>
      <vt:lpstr>Student Success (as measured by completion, transfer, or retention of degree-seeking students in a three year period) Met Benchmark: AY 2014, AY 2015, AY 2016, AY 2017 Did not meet Benchmark: AY 2018 </vt:lpstr>
      <vt:lpstr>Employment (As measured by Percentage of Graduates Employed in Kansas and Kansas City, MO ) Met Benchmark: AY 2014, AY 2015, AY 2016, AY 2017, AY 2018  </vt:lpstr>
      <vt:lpstr>Tuition Dependency (As measured by percentage of revenue coming from Tuition/Fees) Met Benchmark: AY 2014, AY 2015, AY 2017, AY 2018 Did not meet Benchmark : AY 2016</vt:lpstr>
      <vt:lpstr>Enrollment Growth/Loss (As measured by percentage change of FTE enrollment fall over fall) Met Benchmark: AY 2014, AY 2015, AY 2016 Did not meet Benchmark: AY, 2017, AY 2018 </vt:lpstr>
    </vt:vector>
  </TitlesOfParts>
  <Company>Butler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Benchmarking for Excellence</dc:title>
  <dc:creator>Esam S. Mohammad</dc:creator>
  <cp:lastModifiedBy>Esam S. Mohammad</cp:lastModifiedBy>
  <cp:revision>10</cp:revision>
  <dcterms:created xsi:type="dcterms:W3CDTF">2019-04-01T19:14:08Z</dcterms:created>
  <dcterms:modified xsi:type="dcterms:W3CDTF">2019-04-01T20:16:55Z</dcterms:modified>
</cp:coreProperties>
</file>